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1"/>
  </p:sldMasterIdLst>
  <p:notesMasterIdLst>
    <p:notesMasterId r:id="rId15"/>
  </p:notesMasterIdLst>
  <p:sldIdLst>
    <p:sldId id="256" r:id="rId2"/>
    <p:sldId id="273" r:id="rId3"/>
    <p:sldId id="257" r:id="rId4"/>
    <p:sldId id="267" r:id="rId5"/>
    <p:sldId id="272" r:id="rId6"/>
    <p:sldId id="274" r:id="rId7"/>
    <p:sldId id="258" r:id="rId8"/>
    <p:sldId id="259" r:id="rId9"/>
    <p:sldId id="262" r:id="rId10"/>
    <p:sldId id="271" r:id="rId11"/>
    <p:sldId id="261" r:id="rId12"/>
    <p:sldId id="266" r:id="rId13"/>
    <p:sldId id="265"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 Schmults" initials="ES" lastIdx="1" clrIdx="0">
    <p:extLst>
      <p:ext uri="{19B8F6BF-5375-455C-9EA6-DF929625EA0E}">
        <p15:presenceInfo xmlns:p15="http://schemas.microsoft.com/office/powerpoint/2012/main" userId="S::ed.schmults@calyxpeak.com::799a5f8f-7449-48d3-93f9-bf5a38b7c08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784"/>
    <a:srgbClr val="4E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64"/>
    <p:restoredTop sz="94737"/>
  </p:normalViewPr>
  <p:slideViewPr>
    <p:cSldViewPr snapToGrid="0" snapToObjects="1">
      <p:cViewPr>
        <p:scale>
          <a:sx n="101" d="100"/>
          <a:sy n="101" d="100"/>
        </p:scale>
        <p:origin x="-136"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163238-3E37-0A46-B288-BFE8688CC819}" type="datetimeFigureOut">
              <a:rPr lang="en-US" smtClean="0"/>
              <a:t>8/18/20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E1CE9-91A8-AF4D-9F93-4BA6043379AF}" type="slidenum">
              <a:rPr lang="en-US" smtClean="0"/>
              <a:t>‹#›</a:t>
            </a:fld>
            <a:endParaRPr lang="en-US"/>
          </a:p>
        </p:txBody>
      </p:sp>
    </p:spTree>
    <p:extLst>
      <p:ext uri="{BB962C8B-B14F-4D97-AF65-F5344CB8AC3E}">
        <p14:creationId xmlns:p14="http://schemas.microsoft.com/office/powerpoint/2010/main" val="2050655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3E1CE9-91A8-AF4D-9F93-4BA6043379AF}" type="slidenum">
              <a:rPr lang="en-US" smtClean="0"/>
              <a:t>9</a:t>
            </a:fld>
            <a:endParaRPr lang="en-US"/>
          </a:p>
        </p:txBody>
      </p:sp>
    </p:spTree>
    <p:extLst>
      <p:ext uri="{BB962C8B-B14F-4D97-AF65-F5344CB8AC3E}">
        <p14:creationId xmlns:p14="http://schemas.microsoft.com/office/powerpoint/2010/main" val="2407915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AA5B8-F78F-C54B-8EA9-FC08ACFE4E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A22A0A-3B82-8E41-A7F0-0153FC018C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59D05B-C6B7-3B4B-AECD-D7789ADB9103}"/>
              </a:ext>
            </a:extLst>
          </p:cNvPr>
          <p:cNvSpPr>
            <a:spLocks noGrp="1"/>
          </p:cNvSpPr>
          <p:nvPr>
            <p:ph type="dt" sz="half" idx="10"/>
          </p:nvPr>
        </p:nvSpPr>
        <p:spPr/>
        <p:txBody>
          <a:bodyPr/>
          <a:lstStyle/>
          <a:p>
            <a:fld id="{2F27B208-3DD5-854D-A5F5-03A67C1F45FD}" type="datetimeFigureOut">
              <a:rPr lang="en-US" smtClean="0"/>
              <a:t>8/18/20</a:t>
            </a:fld>
            <a:endParaRPr lang="en-US"/>
          </a:p>
        </p:txBody>
      </p:sp>
      <p:sp>
        <p:nvSpPr>
          <p:cNvPr id="5" name="Footer Placeholder 4">
            <a:extLst>
              <a:ext uri="{FF2B5EF4-FFF2-40B4-BE49-F238E27FC236}">
                <a16:creationId xmlns:a16="http://schemas.microsoft.com/office/drawing/2014/main" id="{6064B0CD-4523-9447-ABC0-747CDD6A98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935756-67E5-714F-8EF6-9CD84431C249}"/>
              </a:ext>
            </a:extLst>
          </p:cNvPr>
          <p:cNvSpPr>
            <a:spLocks noGrp="1"/>
          </p:cNvSpPr>
          <p:nvPr>
            <p:ph type="sldNum" sz="quarter" idx="12"/>
          </p:nvPr>
        </p:nvSpPr>
        <p:spPr/>
        <p:txBody>
          <a:bodyPr/>
          <a:lstStyle/>
          <a:p>
            <a:fld id="{4256E473-B3DE-884C-AF60-8964010A8C4F}" type="slidenum">
              <a:rPr lang="en-US" smtClean="0"/>
              <a:t>‹#›</a:t>
            </a:fld>
            <a:endParaRPr lang="en-US"/>
          </a:p>
        </p:txBody>
      </p:sp>
    </p:spTree>
    <p:extLst>
      <p:ext uri="{BB962C8B-B14F-4D97-AF65-F5344CB8AC3E}">
        <p14:creationId xmlns:p14="http://schemas.microsoft.com/office/powerpoint/2010/main" val="4148801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E4EE5-0F25-1145-9860-C1314175C9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85CBE6-A52E-9048-9895-09D70DC0A14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B3225-BA7F-4E4C-B410-30E7A328FB8E}"/>
              </a:ext>
            </a:extLst>
          </p:cNvPr>
          <p:cNvSpPr>
            <a:spLocks noGrp="1"/>
          </p:cNvSpPr>
          <p:nvPr>
            <p:ph type="dt" sz="half" idx="10"/>
          </p:nvPr>
        </p:nvSpPr>
        <p:spPr/>
        <p:txBody>
          <a:bodyPr/>
          <a:lstStyle/>
          <a:p>
            <a:fld id="{2F27B208-3DD5-854D-A5F5-03A67C1F45FD}" type="datetimeFigureOut">
              <a:rPr lang="en-US" smtClean="0"/>
              <a:t>8/18/20</a:t>
            </a:fld>
            <a:endParaRPr lang="en-US"/>
          </a:p>
        </p:txBody>
      </p:sp>
      <p:sp>
        <p:nvSpPr>
          <p:cNvPr id="5" name="Footer Placeholder 4">
            <a:extLst>
              <a:ext uri="{FF2B5EF4-FFF2-40B4-BE49-F238E27FC236}">
                <a16:creationId xmlns:a16="http://schemas.microsoft.com/office/drawing/2014/main" id="{C937CC6F-640C-D341-9E74-21585B45C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FC1A2A-71A4-A94C-A9AB-A3EB8D4E2782}"/>
              </a:ext>
            </a:extLst>
          </p:cNvPr>
          <p:cNvSpPr>
            <a:spLocks noGrp="1"/>
          </p:cNvSpPr>
          <p:nvPr>
            <p:ph type="sldNum" sz="quarter" idx="12"/>
          </p:nvPr>
        </p:nvSpPr>
        <p:spPr/>
        <p:txBody>
          <a:bodyPr/>
          <a:lstStyle/>
          <a:p>
            <a:fld id="{4256E473-B3DE-884C-AF60-8964010A8C4F}" type="slidenum">
              <a:rPr lang="en-US" smtClean="0"/>
              <a:t>‹#›</a:t>
            </a:fld>
            <a:endParaRPr lang="en-US"/>
          </a:p>
        </p:txBody>
      </p:sp>
    </p:spTree>
    <p:extLst>
      <p:ext uri="{BB962C8B-B14F-4D97-AF65-F5344CB8AC3E}">
        <p14:creationId xmlns:p14="http://schemas.microsoft.com/office/powerpoint/2010/main" val="1499357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3837AA-1D99-EF40-B7D8-83B643612D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2A3A18-7FAE-D241-948D-D7906377B6C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D0A32-02EB-B14B-896F-10CC39FFC0FF}"/>
              </a:ext>
            </a:extLst>
          </p:cNvPr>
          <p:cNvSpPr>
            <a:spLocks noGrp="1"/>
          </p:cNvSpPr>
          <p:nvPr>
            <p:ph type="dt" sz="half" idx="10"/>
          </p:nvPr>
        </p:nvSpPr>
        <p:spPr/>
        <p:txBody>
          <a:bodyPr/>
          <a:lstStyle/>
          <a:p>
            <a:fld id="{2F27B208-3DD5-854D-A5F5-03A67C1F45FD}" type="datetimeFigureOut">
              <a:rPr lang="en-US" smtClean="0"/>
              <a:t>8/18/20</a:t>
            </a:fld>
            <a:endParaRPr lang="en-US"/>
          </a:p>
        </p:txBody>
      </p:sp>
      <p:sp>
        <p:nvSpPr>
          <p:cNvPr id="5" name="Footer Placeholder 4">
            <a:extLst>
              <a:ext uri="{FF2B5EF4-FFF2-40B4-BE49-F238E27FC236}">
                <a16:creationId xmlns:a16="http://schemas.microsoft.com/office/drawing/2014/main" id="{0B66026E-2648-4F47-B2F5-48591D20BB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E00B3A-4DEA-244E-9279-A59F18F606D1}"/>
              </a:ext>
            </a:extLst>
          </p:cNvPr>
          <p:cNvSpPr>
            <a:spLocks noGrp="1"/>
          </p:cNvSpPr>
          <p:nvPr>
            <p:ph type="sldNum" sz="quarter" idx="12"/>
          </p:nvPr>
        </p:nvSpPr>
        <p:spPr/>
        <p:txBody>
          <a:bodyPr/>
          <a:lstStyle/>
          <a:p>
            <a:fld id="{4256E473-B3DE-884C-AF60-8964010A8C4F}" type="slidenum">
              <a:rPr lang="en-US" smtClean="0"/>
              <a:t>‹#›</a:t>
            </a:fld>
            <a:endParaRPr lang="en-US"/>
          </a:p>
        </p:txBody>
      </p:sp>
    </p:spTree>
    <p:extLst>
      <p:ext uri="{BB962C8B-B14F-4D97-AF65-F5344CB8AC3E}">
        <p14:creationId xmlns:p14="http://schemas.microsoft.com/office/powerpoint/2010/main" val="1941488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388DF-0222-8E46-9251-9AE0C016C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5F5ED2-AD29-A44F-8781-BB37FA5B716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7C5A3A-3879-8E40-B664-13EF9123DDF3}"/>
              </a:ext>
            </a:extLst>
          </p:cNvPr>
          <p:cNvSpPr>
            <a:spLocks noGrp="1"/>
          </p:cNvSpPr>
          <p:nvPr>
            <p:ph type="dt" sz="half" idx="10"/>
          </p:nvPr>
        </p:nvSpPr>
        <p:spPr/>
        <p:txBody>
          <a:bodyPr/>
          <a:lstStyle/>
          <a:p>
            <a:fld id="{2F27B208-3DD5-854D-A5F5-03A67C1F45FD}" type="datetimeFigureOut">
              <a:rPr lang="en-US" smtClean="0"/>
              <a:t>8/18/20</a:t>
            </a:fld>
            <a:endParaRPr lang="en-US"/>
          </a:p>
        </p:txBody>
      </p:sp>
      <p:sp>
        <p:nvSpPr>
          <p:cNvPr id="5" name="Footer Placeholder 4">
            <a:extLst>
              <a:ext uri="{FF2B5EF4-FFF2-40B4-BE49-F238E27FC236}">
                <a16:creationId xmlns:a16="http://schemas.microsoft.com/office/drawing/2014/main" id="{1CFC11E4-1A9C-584B-A32C-5C1C52FE5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6DB4B-2F85-9F48-A0E9-4A659D9B2354}"/>
              </a:ext>
            </a:extLst>
          </p:cNvPr>
          <p:cNvSpPr>
            <a:spLocks noGrp="1"/>
          </p:cNvSpPr>
          <p:nvPr>
            <p:ph type="sldNum" sz="quarter" idx="12"/>
          </p:nvPr>
        </p:nvSpPr>
        <p:spPr/>
        <p:txBody>
          <a:bodyPr/>
          <a:lstStyle/>
          <a:p>
            <a:fld id="{4256E473-B3DE-884C-AF60-8964010A8C4F}" type="slidenum">
              <a:rPr lang="en-US" smtClean="0"/>
              <a:t>‹#›</a:t>
            </a:fld>
            <a:endParaRPr lang="en-US"/>
          </a:p>
        </p:txBody>
      </p:sp>
    </p:spTree>
    <p:extLst>
      <p:ext uri="{BB962C8B-B14F-4D97-AF65-F5344CB8AC3E}">
        <p14:creationId xmlns:p14="http://schemas.microsoft.com/office/powerpoint/2010/main" val="2984696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7ABB1-448F-A042-B9FE-1D425C5057A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1B2D2A-54D2-DB47-9117-A62DF45F2D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E03DB1-8CB4-4743-8A36-2A8E44B17F83}"/>
              </a:ext>
            </a:extLst>
          </p:cNvPr>
          <p:cNvSpPr>
            <a:spLocks noGrp="1"/>
          </p:cNvSpPr>
          <p:nvPr>
            <p:ph type="dt" sz="half" idx="10"/>
          </p:nvPr>
        </p:nvSpPr>
        <p:spPr/>
        <p:txBody>
          <a:bodyPr/>
          <a:lstStyle/>
          <a:p>
            <a:fld id="{2F27B208-3DD5-854D-A5F5-03A67C1F45FD}" type="datetimeFigureOut">
              <a:rPr lang="en-US" smtClean="0"/>
              <a:t>8/18/20</a:t>
            </a:fld>
            <a:endParaRPr lang="en-US"/>
          </a:p>
        </p:txBody>
      </p:sp>
      <p:sp>
        <p:nvSpPr>
          <p:cNvPr id="5" name="Footer Placeholder 4">
            <a:extLst>
              <a:ext uri="{FF2B5EF4-FFF2-40B4-BE49-F238E27FC236}">
                <a16:creationId xmlns:a16="http://schemas.microsoft.com/office/drawing/2014/main" id="{FDA0A101-7E0E-1646-8AE8-5DD424E45A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F99768-F6BD-5B47-90C3-D502A7276E6C}"/>
              </a:ext>
            </a:extLst>
          </p:cNvPr>
          <p:cNvSpPr>
            <a:spLocks noGrp="1"/>
          </p:cNvSpPr>
          <p:nvPr>
            <p:ph type="sldNum" sz="quarter" idx="12"/>
          </p:nvPr>
        </p:nvSpPr>
        <p:spPr/>
        <p:txBody>
          <a:bodyPr/>
          <a:lstStyle/>
          <a:p>
            <a:fld id="{4256E473-B3DE-884C-AF60-8964010A8C4F}" type="slidenum">
              <a:rPr lang="en-US" smtClean="0"/>
              <a:t>‹#›</a:t>
            </a:fld>
            <a:endParaRPr lang="en-US"/>
          </a:p>
        </p:txBody>
      </p:sp>
    </p:spTree>
    <p:extLst>
      <p:ext uri="{BB962C8B-B14F-4D97-AF65-F5344CB8AC3E}">
        <p14:creationId xmlns:p14="http://schemas.microsoft.com/office/powerpoint/2010/main" val="1707888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CCFFE-6288-9F45-8F79-4FBF374832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BF2616-3E1F-8740-A096-2FC2A708094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DA036B-44CB-BC47-BABE-9EF5C878BFB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532C7E-FF8C-784C-9FBC-95036339F8E0}"/>
              </a:ext>
            </a:extLst>
          </p:cNvPr>
          <p:cNvSpPr>
            <a:spLocks noGrp="1"/>
          </p:cNvSpPr>
          <p:nvPr>
            <p:ph type="dt" sz="half" idx="10"/>
          </p:nvPr>
        </p:nvSpPr>
        <p:spPr/>
        <p:txBody>
          <a:bodyPr/>
          <a:lstStyle/>
          <a:p>
            <a:fld id="{2F27B208-3DD5-854D-A5F5-03A67C1F45FD}" type="datetimeFigureOut">
              <a:rPr lang="en-US" smtClean="0"/>
              <a:t>8/18/20</a:t>
            </a:fld>
            <a:endParaRPr lang="en-US"/>
          </a:p>
        </p:txBody>
      </p:sp>
      <p:sp>
        <p:nvSpPr>
          <p:cNvPr id="6" name="Footer Placeholder 5">
            <a:extLst>
              <a:ext uri="{FF2B5EF4-FFF2-40B4-BE49-F238E27FC236}">
                <a16:creationId xmlns:a16="http://schemas.microsoft.com/office/drawing/2014/main" id="{2B992880-35FB-9545-8387-817272C53B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35BD02-EDF4-9143-9802-DE1D1965DF85}"/>
              </a:ext>
            </a:extLst>
          </p:cNvPr>
          <p:cNvSpPr>
            <a:spLocks noGrp="1"/>
          </p:cNvSpPr>
          <p:nvPr>
            <p:ph type="sldNum" sz="quarter" idx="12"/>
          </p:nvPr>
        </p:nvSpPr>
        <p:spPr/>
        <p:txBody>
          <a:bodyPr/>
          <a:lstStyle/>
          <a:p>
            <a:fld id="{4256E473-B3DE-884C-AF60-8964010A8C4F}" type="slidenum">
              <a:rPr lang="en-US" smtClean="0"/>
              <a:t>‹#›</a:t>
            </a:fld>
            <a:endParaRPr lang="en-US"/>
          </a:p>
        </p:txBody>
      </p:sp>
    </p:spTree>
    <p:extLst>
      <p:ext uri="{BB962C8B-B14F-4D97-AF65-F5344CB8AC3E}">
        <p14:creationId xmlns:p14="http://schemas.microsoft.com/office/powerpoint/2010/main" val="1774801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9D9A4-2E9A-124A-B1B7-97AFB7F20B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275A8D-78A8-FC48-8F7B-1E19DEDDAA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A776BBE-00A0-7F41-B0F7-A64CE3788A7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48C54D-0CAE-4F4D-ABB5-68495969E5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C952D7C-9327-9C4B-BA93-36C40E67FE3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F07FE9-5AFA-A047-94BE-35C14132DC36}"/>
              </a:ext>
            </a:extLst>
          </p:cNvPr>
          <p:cNvSpPr>
            <a:spLocks noGrp="1"/>
          </p:cNvSpPr>
          <p:nvPr>
            <p:ph type="dt" sz="half" idx="10"/>
          </p:nvPr>
        </p:nvSpPr>
        <p:spPr/>
        <p:txBody>
          <a:bodyPr/>
          <a:lstStyle/>
          <a:p>
            <a:fld id="{2F27B208-3DD5-854D-A5F5-03A67C1F45FD}" type="datetimeFigureOut">
              <a:rPr lang="en-US" smtClean="0"/>
              <a:t>8/18/20</a:t>
            </a:fld>
            <a:endParaRPr lang="en-US"/>
          </a:p>
        </p:txBody>
      </p:sp>
      <p:sp>
        <p:nvSpPr>
          <p:cNvPr id="8" name="Footer Placeholder 7">
            <a:extLst>
              <a:ext uri="{FF2B5EF4-FFF2-40B4-BE49-F238E27FC236}">
                <a16:creationId xmlns:a16="http://schemas.microsoft.com/office/drawing/2014/main" id="{B31B9114-D4DC-9647-96F3-DD345BA30A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B1B8EE-F849-A34A-9C4E-D11E09EDC6EE}"/>
              </a:ext>
            </a:extLst>
          </p:cNvPr>
          <p:cNvSpPr>
            <a:spLocks noGrp="1"/>
          </p:cNvSpPr>
          <p:nvPr>
            <p:ph type="sldNum" sz="quarter" idx="12"/>
          </p:nvPr>
        </p:nvSpPr>
        <p:spPr/>
        <p:txBody>
          <a:bodyPr/>
          <a:lstStyle/>
          <a:p>
            <a:fld id="{4256E473-B3DE-884C-AF60-8964010A8C4F}" type="slidenum">
              <a:rPr lang="en-US" smtClean="0"/>
              <a:t>‹#›</a:t>
            </a:fld>
            <a:endParaRPr lang="en-US"/>
          </a:p>
        </p:txBody>
      </p:sp>
    </p:spTree>
    <p:extLst>
      <p:ext uri="{BB962C8B-B14F-4D97-AF65-F5344CB8AC3E}">
        <p14:creationId xmlns:p14="http://schemas.microsoft.com/office/powerpoint/2010/main" val="1183861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F5D14-17BB-ED43-9AAF-8963E5896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B1CDCA-A00C-F04C-9967-B9ABB2A7112C}"/>
              </a:ext>
            </a:extLst>
          </p:cNvPr>
          <p:cNvSpPr>
            <a:spLocks noGrp="1"/>
          </p:cNvSpPr>
          <p:nvPr>
            <p:ph type="dt" sz="half" idx="10"/>
          </p:nvPr>
        </p:nvSpPr>
        <p:spPr/>
        <p:txBody>
          <a:bodyPr/>
          <a:lstStyle/>
          <a:p>
            <a:fld id="{2F27B208-3DD5-854D-A5F5-03A67C1F45FD}" type="datetimeFigureOut">
              <a:rPr lang="en-US" smtClean="0"/>
              <a:t>8/18/20</a:t>
            </a:fld>
            <a:endParaRPr lang="en-US"/>
          </a:p>
        </p:txBody>
      </p:sp>
      <p:sp>
        <p:nvSpPr>
          <p:cNvPr id="4" name="Footer Placeholder 3">
            <a:extLst>
              <a:ext uri="{FF2B5EF4-FFF2-40B4-BE49-F238E27FC236}">
                <a16:creationId xmlns:a16="http://schemas.microsoft.com/office/drawing/2014/main" id="{A69590B2-6EA8-3840-BCB2-E99D73C93A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C68785-B00E-8B4E-BAD8-4939A9B7673A}"/>
              </a:ext>
            </a:extLst>
          </p:cNvPr>
          <p:cNvSpPr>
            <a:spLocks noGrp="1"/>
          </p:cNvSpPr>
          <p:nvPr>
            <p:ph type="sldNum" sz="quarter" idx="12"/>
          </p:nvPr>
        </p:nvSpPr>
        <p:spPr/>
        <p:txBody>
          <a:bodyPr/>
          <a:lstStyle/>
          <a:p>
            <a:fld id="{4256E473-B3DE-884C-AF60-8964010A8C4F}" type="slidenum">
              <a:rPr lang="en-US" smtClean="0"/>
              <a:t>‹#›</a:t>
            </a:fld>
            <a:endParaRPr lang="en-US"/>
          </a:p>
        </p:txBody>
      </p:sp>
    </p:spTree>
    <p:extLst>
      <p:ext uri="{BB962C8B-B14F-4D97-AF65-F5344CB8AC3E}">
        <p14:creationId xmlns:p14="http://schemas.microsoft.com/office/powerpoint/2010/main" val="700946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01ACC9-F634-0742-8706-A1FE8C1FDD5D}"/>
              </a:ext>
            </a:extLst>
          </p:cNvPr>
          <p:cNvSpPr>
            <a:spLocks noGrp="1"/>
          </p:cNvSpPr>
          <p:nvPr>
            <p:ph type="dt" sz="half" idx="10"/>
          </p:nvPr>
        </p:nvSpPr>
        <p:spPr/>
        <p:txBody>
          <a:bodyPr/>
          <a:lstStyle/>
          <a:p>
            <a:fld id="{2F27B208-3DD5-854D-A5F5-03A67C1F45FD}" type="datetimeFigureOut">
              <a:rPr lang="en-US" smtClean="0"/>
              <a:t>8/18/20</a:t>
            </a:fld>
            <a:endParaRPr lang="en-US"/>
          </a:p>
        </p:txBody>
      </p:sp>
      <p:sp>
        <p:nvSpPr>
          <p:cNvPr id="3" name="Footer Placeholder 2">
            <a:extLst>
              <a:ext uri="{FF2B5EF4-FFF2-40B4-BE49-F238E27FC236}">
                <a16:creationId xmlns:a16="http://schemas.microsoft.com/office/drawing/2014/main" id="{81B54DE2-D896-B947-8E9B-E4EE154D95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8B8395-4DB2-E741-A917-0738919C4CEE}"/>
              </a:ext>
            </a:extLst>
          </p:cNvPr>
          <p:cNvSpPr>
            <a:spLocks noGrp="1"/>
          </p:cNvSpPr>
          <p:nvPr>
            <p:ph type="sldNum" sz="quarter" idx="12"/>
          </p:nvPr>
        </p:nvSpPr>
        <p:spPr/>
        <p:txBody>
          <a:bodyPr/>
          <a:lstStyle/>
          <a:p>
            <a:fld id="{4256E473-B3DE-884C-AF60-8964010A8C4F}" type="slidenum">
              <a:rPr lang="en-US" smtClean="0"/>
              <a:t>‹#›</a:t>
            </a:fld>
            <a:endParaRPr lang="en-US"/>
          </a:p>
        </p:txBody>
      </p:sp>
    </p:spTree>
    <p:extLst>
      <p:ext uri="{BB962C8B-B14F-4D97-AF65-F5344CB8AC3E}">
        <p14:creationId xmlns:p14="http://schemas.microsoft.com/office/powerpoint/2010/main" val="1372684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7066E-A6EA-234E-90A6-6EE24AB3B9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E06C1E-12D6-124C-8173-164374444D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18D333-018C-9D4D-8351-2E11BCD77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C640E6-DC25-8040-97C6-BF471F36F4BD}"/>
              </a:ext>
            </a:extLst>
          </p:cNvPr>
          <p:cNvSpPr>
            <a:spLocks noGrp="1"/>
          </p:cNvSpPr>
          <p:nvPr>
            <p:ph type="dt" sz="half" idx="10"/>
          </p:nvPr>
        </p:nvSpPr>
        <p:spPr/>
        <p:txBody>
          <a:bodyPr/>
          <a:lstStyle/>
          <a:p>
            <a:fld id="{2F27B208-3DD5-854D-A5F5-03A67C1F45FD}" type="datetimeFigureOut">
              <a:rPr lang="en-US" smtClean="0"/>
              <a:t>8/18/20</a:t>
            </a:fld>
            <a:endParaRPr lang="en-US"/>
          </a:p>
        </p:txBody>
      </p:sp>
      <p:sp>
        <p:nvSpPr>
          <p:cNvPr id="6" name="Footer Placeholder 5">
            <a:extLst>
              <a:ext uri="{FF2B5EF4-FFF2-40B4-BE49-F238E27FC236}">
                <a16:creationId xmlns:a16="http://schemas.microsoft.com/office/drawing/2014/main" id="{ED99AB66-7E88-E44E-8C24-FA086FCF8E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78E45-2FF8-6443-BFCE-F1A40C4FB8A6}"/>
              </a:ext>
            </a:extLst>
          </p:cNvPr>
          <p:cNvSpPr>
            <a:spLocks noGrp="1"/>
          </p:cNvSpPr>
          <p:nvPr>
            <p:ph type="sldNum" sz="quarter" idx="12"/>
          </p:nvPr>
        </p:nvSpPr>
        <p:spPr/>
        <p:txBody>
          <a:bodyPr/>
          <a:lstStyle/>
          <a:p>
            <a:fld id="{4256E473-B3DE-884C-AF60-8964010A8C4F}" type="slidenum">
              <a:rPr lang="en-US" smtClean="0"/>
              <a:t>‹#›</a:t>
            </a:fld>
            <a:endParaRPr lang="en-US"/>
          </a:p>
        </p:txBody>
      </p:sp>
    </p:spTree>
    <p:extLst>
      <p:ext uri="{BB962C8B-B14F-4D97-AF65-F5344CB8AC3E}">
        <p14:creationId xmlns:p14="http://schemas.microsoft.com/office/powerpoint/2010/main" val="2718093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408F7-063A-034D-8CFB-61E9E82B21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7C014C-D350-8D48-A97E-A1DC140B87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940DA7E-A7C7-C644-AD6D-D3B653AFE4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C7ACC17-A6C0-A841-A661-E8354A808682}"/>
              </a:ext>
            </a:extLst>
          </p:cNvPr>
          <p:cNvSpPr>
            <a:spLocks noGrp="1"/>
          </p:cNvSpPr>
          <p:nvPr>
            <p:ph type="dt" sz="half" idx="10"/>
          </p:nvPr>
        </p:nvSpPr>
        <p:spPr/>
        <p:txBody>
          <a:bodyPr/>
          <a:lstStyle/>
          <a:p>
            <a:fld id="{2F27B208-3DD5-854D-A5F5-03A67C1F45FD}" type="datetimeFigureOut">
              <a:rPr lang="en-US" smtClean="0"/>
              <a:t>8/18/20</a:t>
            </a:fld>
            <a:endParaRPr lang="en-US"/>
          </a:p>
        </p:txBody>
      </p:sp>
      <p:sp>
        <p:nvSpPr>
          <p:cNvPr id="6" name="Footer Placeholder 5">
            <a:extLst>
              <a:ext uri="{FF2B5EF4-FFF2-40B4-BE49-F238E27FC236}">
                <a16:creationId xmlns:a16="http://schemas.microsoft.com/office/drawing/2014/main" id="{FF88C895-D47F-FA4D-9F4D-4128DB7DE0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5CF5E2-95BC-EB43-B94F-402D920F134C}"/>
              </a:ext>
            </a:extLst>
          </p:cNvPr>
          <p:cNvSpPr>
            <a:spLocks noGrp="1"/>
          </p:cNvSpPr>
          <p:nvPr>
            <p:ph type="sldNum" sz="quarter" idx="12"/>
          </p:nvPr>
        </p:nvSpPr>
        <p:spPr/>
        <p:txBody>
          <a:bodyPr/>
          <a:lstStyle/>
          <a:p>
            <a:fld id="{4256E473-B3DE-884C-AF60-8964010A8C4F}" type="slidenum">
              <a:rPr lang="en-US" smtClean="0"/>
              <a:t>‹#›</a:t>
            </a:fld>
            <a:endParaRPr lang="en-US"/>
          </a:p>
        </p:txBody>
      </p:sp>
    </p:spTree>
    <p:extLst>
      <p:ext uri="{BB962C8B-B14F-4D97-AF65-F5344CB8AC3E}">
        <p14:creationId xmlns:p14="http://schemas.microsoft.com/office/powerpoint/2010/main" val="1878390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3B459D-3189-D948-92B0-26C7891981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0B23A2-4D2A-9245-8684-CB729E30DD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C7B59F-ED4E-5741-820A-9929B83DA7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27B208-3DD5-854D-A5F5-03A67C1F45FD}" type="datetimeFigureOut">
              <a:rPr lang="en-US" smtClean="0"/>
              <a:t>8/18/20</a:t>
            </a:fld>
            <a:endParaRPr lang="en-US"/>
          </a:p>
        </p:txBody>
      </p:sp>
      <p:sp>
        <p:nvSpPr>
          <p:cNvPr id="5" name="Footer Placeholder 4">
            <a:extLst>
              <a:ext uri="{FF2B5EF4-FFF2-40B4-BE49-F238E27FC236}">
                <a16:creationId xmlns:a16="http://schemas.microsoft.com/office/drawing/2014/main" id="{7352F559-F38F-6644-B459-5FA36FB577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E9B1EB-FD92-A948-8D4E-682D307E0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56E473-B3DE-884C-AF60-8964010A8C4F}" type="slidenum">
              <a:rPr lang="en-US" smtClean="0"/>
              <a:t>‹#›</a:t>
            </a:fld>
            <a:endParaRPr lang="en-US"/>
          </a:p>
        </p:txBody>
      </p:sp>
    </p:spTree>
    <p:extLst>
      <p:ext uri="{BB962C8B-B14F-4D97-AF65-F5344CB8AC3E}">
        <p14:creationId xmlns:p14="http://schemas.microsoft.com/office/powerpoint/2010/main" val="39131859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21C4A57-6E87-604A-B170-F2AA43F15028}"/>
              </a:ext>
            </a:extLst>
          </p:cNvPr>
          <p:cNvSpPr txBox="1"/>
          <p:nvPr/>
        </p:nvSpPr>
        <p:spPr>
          <a:xfrm>
            <a:off x="599435" y="3217991"/>
            <a:ext cx="5667375" cy="1908902"/>
          </a:xfrm>
          <a:prstGeom prst="rect">
            <a:avLst/>
          </a:prstGeom>
        </p:spPr>
        <p:txBody>
          <a:bodyPr vert="horz" lIns="91440" tIns="45720" rIns="91440" bIns="45720" rtlCol="0" anchor="ctr">
            <a:normAutofit/>
          </a:bodyPr>
          <a:lstStyle/>
          <a:p>
            <a:pPr>
              <a:lnSpc>
                <a:spcPct val="90000"/>
              </a:lnSpc>
              <a:spcBef>
                <a:spcPct val="0"/>
              </a:spcBef>
              <a:spcAft>
                <a:spcPts val="600"/>
              </a:spcAft>
            </a:pPr>
            <a:endParaRPr lang="en-US" sz="2100" kern="1200">
              <a:solidFill>
                <a:schemeClr val="tx1"/>
              </a:solidFill>
              <a:latin typeface="+mj-lt"/>
              <a:ea typeface="+mj-ea"/>
              <a:cs typeface="+mj-cs"/>
            </a:endParaRPr>
          </a:p>
          <a:p>
            <a:pPr>
              <a:lnSpc>
                <a:spcPct val="90000"/>
              </a:lnSpc>
              <a:spcBef>
                <a:spcPct val="0"/>
              </a:spcBef>
              <a:spcAft>
                <a:spcPts val="600"/>
              </a:spcAft>
            </a:pPr>
            <a:r>
              <a:rPr lang="en-US" sz="2100" kern="1200">
                <a:solidFill>
                  <a:schemeClr val="tx1"/>
                </a:solidFill>
                <a:latin typeface="+mj-lt"/>
                <a:ea typeface="+mj-ea"/>
                <a:cs typeface="+mj-cs"/>
              </a:rPr>
              <a:t>Community Outreach </a:t>
            </a:r>
          </a:p>
          <a:p>
            <a:pPr>
              <a:lnSpc>
                <a:spcPct val="90000"/>
              </a:lnSpc>
              <a:spcBef>
                <a:spcPct val="0"/>
              </a:spcBef>
              <a:spcAft>
                <a:spcPts val="600"/>
              </a:spcAft>
            </a:pPr>
            <a:r>
              <a:rPr lang="en-US" sz="2100" kern="1200">
                <a:solidFill>
                  <a:schemeClr val="tx1"/>
                </a:solidFill>
                <a:latin typeface="+mj-lt"/>
                <a:ea typeface="+mj-ea"/>
                <a:cs typeface="+mj-cs"/>
              </a:rPr>
              <a:t>Meeting</a:t>
            </a:r>
          </a:p>
          <a:p>
            <a:pPr>
              <a:lnSpc>
                <a:spcPct val="90000"/>
              </a:lnSpc>
              <a:spcBef>
                <a:spcPct val="0"/>
              </a:spcBef>
              <a:spcAft>
                <a:spcPts val="600"/>
              </a:spcAft>
            </a:pPr>
            <a:endParaRPr lang="en-US" sz="2100" kern="1200">
              <a:solidFill>
                <a:schemeClr val="tx1"/>
              </a:solidFill>
              <a:latin typeface="+mj-lt"/>
              <a:ea typeface="+mj-ea"/>
              <a:cs typeface="+mj-cs"/>
            </a:endParaRPr>
          </a:p>
          <a:p>
            <a:pPr>
              <a:lnSpc>
                <a:spcPct val="90000"/>
              </a:lnSpc>
              <a:spcBef>
                <a:spcPct val="0"/>
              </a:spcBef>
              <a:spcAft>
                <a:spcPts val="600"/>
              </a:spcAft>
            </a:pPr>
            <a:r>
              <a:rPr lang="en-US" sz="2100" kern="1200">
                <a:solidFill>
                  <a:schemeClr val="tx1"/>
                </a:solidFill>
                <a:latin typeface="+mj-lt"/>
                <a:ea typeface="+mj-ea"/>
                <a:cs typeface="+mj-cs"/>
              </a:rPr>
              <a:t>August 20, 2020</a:t>
            </a:r>
          </a:p>
        </p:txBody>
      </p:sp>
      <p:sp>
        <p:nvSpPr>
          <p:cNvPr id="20" name="Freeform 7">
            <a:extLst>
              <a:ext uri="{FF2B5EF4-FFF2-40B4-BE49-F238E27FC236}">
                <a16:creationId xmlns:a16="http://schemas.microsoft.com/office/drawing/2014/main" id="{111A83C6-3159-48A2-95E0-D9A872D3E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0618" cy="2896258"/>
          </a:xfrm>
          <a:custGeom>
            <a:avLst/>
            <a:gdLst>
              <a:gd name="connsiteX0" fmla="*/ 0 w 5920618"/>
              <a:gd name="connsiteY0" fmla="*/ 0 h 2896258"/>
              <a:gd name="connsiteX1" fmla="*/ 3191370 w 5920618"/>
              <a:gd name="connsiteY1" fmla="*/ 0 h 2896258"/>
              <a:gd name="connsiteX2" fmla="*/ 3346315 w 5920618"/>
              <a:gd name="connsiteY2" fmla="*/ 0 h 2896258"/>
              <a:gd name="connsiteX3" fmla="*/ 5920618 w 5920618"/>
              <a:gd name="connsiteY3" fmla="*/ 0 h 2896258"/>
              <a:gd name="connsiteX4" fmla="*/ 4583705 w 5920618"/>
              <a:gd name="connsiteY4" fmla="*/ 2896258 h 2896258"/>
              <a:gd name="connsiteX5" fmla="*/ 3346315 w 5920618"/>
              <a:gd name="connsiteY5" fmla="*/ 2896258 h 2896258"/>
              <a:gd name="connsiteX6" fmla="*/ 1854457 w 5920618"/>
              <a:gd name="connsiteY6" fmla="*/ 2896258 h 2896258"/>
              <a:gd name="connsiteX7" fmla="*/ 0 w 5920618"/>
              <a:gd name="connsiteY7" fmla="*/ 2896258 h 28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0618" h="2896258">
                <a:moveTo>
                  <a:pt x="0" y="0"/>
                </a:moveTo>
                <a:lnTo>
                  <a:pt x="3191370" y="0"/>
                </a:lnTo>
                <a:lnTo>
                  <a:pt x="3346315" y="0"/>
                </a:lnTo>
                <a:lnTo>
                  <a:pt x="5920618" y="0"/>
                </a:lnTo>
                <a:lnTo>
                  <a:pt x="4583705" y="2896258"/>
                </a:lnTo>
                <a:lnTo>
                  <a:pt x="3346315" y="2896258"/>
                </a:lnTo>
                <a:lnTo>
                  <a:pt x="1854457" y="2896258"/>
                </a:lnTo>
                <a:lnTo>
                  <a:pt x="0" y="2896258"/>
                </a:lnTo>
                <a:close/>
              </a:path>
            </a:pathLst>
          </a:custGeom>
          <a:solidFill>
            <a:srgbClr val="29A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lipart&#10;&#10;Description automatically generated">
            <a:extLst>
              <a:ext uri="{FF2B5EF4-FFF2-40B4-BE49-F238E27FC236}">
                <a16:creationId xmlns:a16="http://schemas.microsoft.com/office/drawing/2014/main" id="{1815E59A-5341-9048-A3BF-E015CF3D11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657" y="2064435"/>
            <a:ext cx="4661263" cy="1340113"/>
          </a:xfrm>
          <a:prstGeom prst="rect">
            <a:avLst/>
          </a:prstGeom>
        </p:spPr>
      </p:pic>
      <p:sp>
        <p:nvSpPr>
          <p:cNvPr id="22" name="Freeform 5">
            <a:extLst>
              <a:ext uri="{FF2B5EF4-FFF2-40B4-BE49-F238E27FC236}">
                <a16:creationId xmlns:a16="http://schemas.microsoft.com/office/drawing/2014/main" id="{00372701-83B9-478A-9B29-7A50C8310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48626"/>
            <a:ext cx="6738450" cy="1409374"/>
          </a:xfrm>
          <a:custGeom>
            <a:avLst/>
            <a:gdLst>
              <a:gd name="connsiteX0" fmla="*/ 0 w 6738450"/>
              <a:gd name="connsiteY0" fmla="*/ 0 h 1409374"/>
              <a:gd name="connsiteX1" fmla="*/ 6738450 w 6738450"/>
              <a:gd name="connsiteY1" fmla="*/ 0 h 1409374"/>
              <a:gd name="connsiteX2" fmla="*/ 6085725 w 6738450"/>
              <a:gd name="connsiteY2" fmla="*/ 1409374 h 1409374"/>
              <a:gd name="connsiteX3" fmla="*/ 1524000 w 6738450"/>
              <a:gd name="connsiteY3" fmla="*/ 1409374 h 1409374"/>
              <a:gd name="connsiteX4" fmla="*/ 1200418 w 6738450"/>
              <a:gd name="connsiteY4" fmla="*/ 1409374 h 1409374"/>
              <a:gd name="connsiteX5" fmla="*/ 0 w 6738450"/>
              <a:gd name="connsiteY5" fmla="*/ 1409374 h 140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8450" h="1409374">
                <a:moveTo>
                  <a:pt x="0" y="0"/>
                </a:moveTo>
                <a:lnTo>
                  <a:pt x="6738450" y="0"/>
                </a:lnTo>
                <a:lnTo>
                  <a:pt x="6085725" y="1409374"/>
                </a:lnTo>
                <a:lnTo>
                  <a:pt x="1524000" y="1409374"/>
                </a:lnTo>
                <a:lnTo>
                  <a:pt x="1200418" y="1409374"/>
                </a:lnTo>
                <a:lnTo>
                  <a:pt x="0" y="1409374"/>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6">
            <a:extLst>
              <a:ext uri="{FF2B5EF4-FFF2-40B4-BE49-F238E27FC236}">
                <a16:creationId xmlns:a16="http://schemas.microsoft.com/office/drawing/2014/main" id="{9EDA5044-3268-4753-AEE8-20199924E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5448626"/>
            <a:ext cx="5925190"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551614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455DB7-5E59-5440-AB50-6898E713F04C}"/>
              </a:ext>
            </a:extLst>
          </p:cNvPr>
          <p:cNvSpPr txBox="1"/>
          <p:nvPr/>
        </p:nvSpPr>
        <p:spPr>
          <a:xfrm>
            <a:off x="1136428" y="627564"/>
            <a:ext cx="7474172"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ln cap="sq">
                  <a:solidFill>
                    <a:schemeClr val="tx1"/>
                  </a:solidFill>
                  <a:bevel/>
                </a:ln>
                <a:solidFill>
                  <a:schemeClr val="tx1"/>
                </a:solidFill>
                <a:latin typeface="+mj-lt"/>
                <a:ea typeface="+mj-ea"/>
                <a:cs typeface="+mj-cs"/>
              </a:rPr>
              <a:t>SECURITY</a:t>
            </a:r>
          </a:p>
        </p:txBody>
      </p:sp>
      <p:sp>
        <p:nvSpPr>
          <p:cNvPr id="3" name="TextBox 2">
            <a:extLst>
              <a:ext uri="{FF2B5EF4-FFF2-40B4-BE49-F238E27FC236}">
                <a16:creationId xmlns:a16="http://schemas.microsoft.com/office/drawing/2014/main" id="{5FD1B8B9-EB5C-3F4D-8087-0517BBFD1ED8}"/>
              </a:ext>
            </a:extLst>
          </p:cNvPr>
          <p:cNvSpPr txBox="1"/>
          <p:nvPr/>
        </p:nvSpPr>
        <p:spPr>
          <a:xfrm>
            <a:off x="1136429" y="2278173"/>
            <a:ext cx="6467867" cy="345061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1500" dirty="0"/>
              <a:t>Calyx Peak has incorporated the following policies into the operation of our facility, in order to address security and the prevention of diversion.</a:t>
            </a:r>
            <a:endParaRPr lang="en-US" sz="1500"/>
          </a:p>
          <a:p>
            <a:pPr indent="-228600">
              <a:lnSpc>
                <a:spcPct val="90000"/>
              </a:lnSpc>
              <a:spcAft>
                <a:spcPts val="600"/>
              </a:spcAft>
              <a:buFont typeface="Arial" panose="020B0604020202020204" pitchFamily="34" charset="0"/>
              <a:buChar char="•"/>
            </a:pPr>
            <a:endParaRPr lang="en-US" sz="1500" dirty="0"/>
          </a:p>
          <a:p>
            <a:pPr marL="800100" lvl="1" indent="-228600">
              <a:lnSpc>
                <a:spcPct val="90000"/>
              </a:lnSpc>
              <a:spcAft>
                <a:spcPts val="600"/>
              </a:spcAft>
              <a:buFont typeface="Arial" panose="020B0604020202020204" pitchFamily="34" charset="0"/>
              <a:buChar char="•"/>
            </a:pPr>
            <a:r>
              <a:rPr lang="en-US" sz="1500" dirty="0"/>
              <a:t>Security</a:t>
            </a:r>
          </a:p>
          <a:p>
            <a:pPr marL="800100" lvl="1" indent="-228600">
              <a:lnSpc>
                <a:spcPct val="90000"/>
              </a:lnSpc>
              <a:spcAft>
                <a:spcPts val="600"/>
              </a:spcAft>
              <a:buFont typeface="Arial" panose="020B0604020202020204" pitchFamily="34" charset="0"/>
              <a:buChar char="•"/>
            </a:pPr>
            <a:r>
              <a:rPr lang="en-US" sz="1500" dirty="0"/>
              <a:t>Prevention of diversion of marijuana to minors or the illicit market</a:t>
            </a:r>
          </a:p>
          <a:p>
            <a:pPr marL="800100" lvl="1" indent="-228600">
              <a:lnSpc>
                <a:spcPct val="90000"/>
              </a:lnSpc>
              <a:spcAft>
                <a:spcPts val="600"/>
              </a:spcAft>
              <a:buFont typeface="Arial" panose="020B0604020202020204" pitchFamily="34" charset="0"/>
              <a:buChar char="•"/>
            </a:pPr>
            <a:r>
              <a:rPr lang="en-US" sz="1500" dirty="0"/>
              <a:t>Restricting Access to Age 21 and Older</a:t>
            </a:r>
          </a:p>
          <a:p>
            <a:pPr marL="800100" lvl="1" indent="-228600">
              <a:lnSpc>
                <a:spcPct val="90000"/>
              </a:lnSpc>
              <a:spcAft>
                <a:spcPts val="600"/>
              </a:spcAft>
              <a:buFont typeface="Arial" panose="020B0604020202020204" pitchFamily="34" charset="0"/>
              <a:buChar char="•"/>
            </a:pPr>
            <a:r>
              <a:rPr lang="en-US" sz="1500" dirty="0"/>
              <a:t>Retail dispensing procedures</a:t>
            </a:r>
          </a:p>
          <a:p>
            <a:pPr marL="800100" lvl="1" indent="-228600">
              <a:lnSpc>
                <a:spcPct val="90000"/>
              </a:lnSpc>
              <a:spcAft>
                <a:spcPts val="600"/>
              </a:spcAft>
              <a:buFont typeface="Arial" panose="020B0604020202020204" pitchFamily="34" charset="0"/>
              <a:buChar char="•"/>
            </a:pPr>
            <a:r>
              <a:rPr lang="en-US" sz="1500" dirty="0"/>
              <a:t>Personnel policies</a:t>
            </a:r>
          </a:p>
          <a:p>
            <a:pPr marL="800100" lvl="1" indent="-228600">
              <a:lnSpc>
                <a:spcPct val="90000"/>
              </a:lnSpc>
              <a:spcAft>
                <a:spcPts val="600"/>
              </a:spcAft>
              <a:buFont typeface="Arial" panose="020B0604020202020204" pitchFamily="34" charset="0"/>
              <a:buChar char="•"/>
            </a:pPr>
            <a:r>
              <a:rPr lang="en-US" sz="1500" dirty="0"/>
              <a:t>Marijuana storage</a:t>
            </a:r>
          </a:p>
          <a:p>
            <a:pPr marL="800100" lvl="1" indent="-228600">
              <a:lnSpc>
                <a:spcPct val="90000"/>
              </a:lnSpc>
              <a:spcAft>
                <a:spcPts val="600"/>
              </a:spcAft>
              <a:buFont typeface="Arial" panose="020B0604020202020204" pitchFamily="34" charset="0"/>
              <a:buChar char="•"/>
            </a:pPr>
            <a:r>
              <a:rPr lang="en-US" sz="1500" dirty="0"/>
              <a:t>Transportation and onsite deliveries both to and from the Marijuana Establishment</a:t>
            </a:r>
          </a:p>
        </p:txBody>
      </p:sp>
      <p:sp>
        <p:nvSpPr>
          <p:cNvPr id="20" name="Rectangle 19">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29A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12C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ipart&#10;&#10;Description automatically generated">
            <a:extLst>
              <a:ext uri="{FF2B5EF4-FFF2-40B4-BE49-F238E27FC236}">
                <a16:creationId xmlns:a16="http://schemas.microsoft.com/office/drawing/2014/main" id="{C2158046-DB88-A140-8A25-843A74595A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42" y="3218825"/>
            <a:ext cx="1462088" cy="420350"/>
          </a:xfrm>
          <a:prstGeom prst="rect">
            <a:avLst/>
          </a:prstGeom>
        </p:spPr>
      </p:pic>
    </p:spTree>
    <p:extLst>
      <p:ext uri="{BB962C8B-B14F-4D97-AF65-F5344CB8AC3E}">
        <p14:creationId xmlns:p14="http://schemas.microsoft.com/office/powerpoint/2010/main" val="3848207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455DB7-5E59-5440-AB50-6898E713F04C}"/>
              </a:ext>
            </a:extLst>
          </p:cNvPr>
          <p:cNvSpPr txBox="1"/>
          <p:nvPr/>
        </p:nvSpPr>
        <p:spPr>
          <a:xfrm>
            <a:off x="2924913" y="908141"/>
            <a:ext cx="7315200" cy="707886"/>
          </a:xfrm>
          <a:prstGeom prst="rect">
            <a:avLst/>
          </a:prstGeom>
          <a:noFill/>
          <a:effectLst>
            <a:softEdge rad="0"/>
          </a:effectLst>
        </p:spPr>
        <p:txBody>
          <a:bodyPr wrap="square" rtlCol="0">
            <a:spAutoFit/>
          </a:bodyPr>
          <a:lstStyle/>
          <a:p>
            <a:pPr algn="ctr"/>
            <a:r>
              <a:rPr lang="en-US" sz="4000" b="1" dirty="0">
                <a:ln cap="sq">
                  <a:solidFill>
                    <a:schemeClr val="tx1"/>
                  </a:solidFill>
                  <a:bevel/>
                </a:ln>
                <a:latin typeface="Arial" panose="020B0604020202020204" pitchFamily="34" charset="0"/>
                <a:cs typeface="Arial" panose="020B0604020202020204" pitchFamily="34" charset="0"/>
              </a:rPr>
              <a:t>DIVERSION PREVENTION</a:t>
            </a:r>
          </a:p>
        </p:txBody>
      </p:sp>
      <p:sp>
        <p:nvSpPr>
          <p:cNvPr id="7" name="TextBox 6">
            <a:extLst>
              <a:ext uri="{FF2B5EF4-FFF2-40B4-BE49-F238E27FC236}">
                <a16:creationId xmlns:a16="http://schemas.microsoft.com/office/drawing/2014/main" id="{4B5A60D9-50EA-D248-940E-1AC1AF2BB1FD}"/>
              </a:ext>
            </a:extLst>
          </p:cNvPr>
          <p:cNvSpPr txBox="1"/>
          <p:nvPr/>
        </p:nvSpPr>
        <p:spPr>
          <a:xfrm>
            <a:off x="609599" y="2326355"/>
            <a:ext cx="1948607" cy="4062651"/>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S</a:t>
            </a:r>
            <a:r>
              <a:rPr lang="en-US" sz="2000" dirty="0">
                <a:latin typeface="Arial" panose="020B0604020202020204" pitchFamily="34" charset="0"/>
                <a:cs typeface="Arial" panose="020B0604020202020204" pitchFamily="34" charset="0"/>
              </a:rPr>
              <a:t>egregation </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M</a:t>
            </a:r>
            <a:r>
              <a:rPr lang="en-US" sz="2000" dirty="0">
                <a:latin typeface="Arial" panose="020B0604020202020204" pitchFamily="34" charset="0"/>
                <a:cs typeface="Arial" panose="020B0604020202020204" pitchFamily="34" charset="0"/>
              </a:rPr>
              <a:t>arketing</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A</a:t>
            </a:r>
            <a:r>
              <a:rPr lang="en-US" sz="2000" dirty="0">
                <a:latin typeface="Arial" panose="020B0604020202020204" pitchFamily="34" charset="0"/>
                <a:cs typeface="Arial" panose="020B0604020202020204" pitchFamily="34" charset="0"/>
              </a:rPr>
              <a:t>ccess Control</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R</a:t>
            </a:r>
            <a:r>
              <a:rPr lang="en-US" sz="2000" dirty="0">
                <a:latin typeface="Arial" panose="020B0604020202020204" pitchFamily="34" charset="0"/>
                <a:cs typeface="Arial" panose="020B0604020202020204" pitchFamily="34" charset="0"/>
              </a:rPr>
              <a:t>eporting</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T</a:t>
            </a:r>
            <a:r>
              <a:rPr lang="en-US" sz="2000" dirty="0">
                <a:latin typeface="Arial" panose="020B0604020202020204" pitchFamily="34" charset="0"/>
                <a:cs typeface="Arial" panose="020B0604020202020204" pitchFamily="34" charset="0"/>
              </a:rPr>
              <a:t>raining</a:t>
            </a:r>
            <a:endParaRPr lang="en-US" sz="20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443E961-2217-DA44-A4D9-1B9C29CBA9F1}"/>
              </a:ext>
            </a:extLst>
          </p:cNvPr>
          <p:cNvSpPr txBox="1"/>
          <p:nvPr/>
        </p:nvSpPr>
        <p:spPr>
          <a:xfrm>
            <a:off x="2558204" y="2277789"/>
            <a:ext cx="7545164"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Policies and procedures will be implemented to reflect a segregation of duties where there are overlapping processes for diversion risk and ensure that the chain of custody and individual accountability are always maintained and verifiable .</a:t>
            </a:r>
          </a:p>
        </p:txBody>
      </p:sp>
      <p:sp>
        <p:nvSpPr>
          <p:cNvPr id="5" name="TextBox 4">
            <a:extLst>
              <a:ext uri="{FF2B5EF4-FFF2-40B4-BE49-F238E27FC236}">
                <a16:creationId xmlns:a16="http://schemas.microsoft.com/office/drawing/2014/main" id="{16C8FB7D-2C41-744E-8BF4-465B7A83F546}"/>
              </a:ext>
            </a:extLst>
          </p:cNvPr>
          <p:cNvSpPr txBox="1"/>
          <p:nvPr/>
        </p:nvSpPr>
        <p:spPr>
          <a:xfrm>
            <a:off x="2558205" y="2988117"/>
            <a:ext cx="7545163" cy="95410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Per CMR 500.105 (4)(a)(5), we will engage in reasonable marketing, advertising and branding practices that are not otherwise prohibited, that do not jeopardize the public health, welfare or safety of the general public or promote the diversion of marijuana or marijuana use in individuals younger than 21 years old.</a:t>
            </a:r>
          </a:p>
        </p:txBody>
      </p:sp>
      <p:sp>
        <p:nvSpPr>
          <p:cNvPr id="9" name="TextBox 8">
            <a:extLst>
              <a:ext uri="{FF2B5EF4-FFF2-40B4-BE49-F238E27FC236}">
                <a16:creationId xmlns:a16="http://schemas.microsoft.com/office/drawing/2014/main" id="{FD47D9EB-8FC8-7F45-9C22-BA9A80F3DCFD}"/>
              </a:ext>
            </a:extLst>
          </p:cNvPr>
          <p:cNvSpPr txBox="1"/>
          <p:nvPr/>
        </p:nvSpPr>
        <p:spPr>
          <a:xfrm>
            <a:off x="2558206" y="3988637"/>
            <a:ext cx="7545162" cy="95410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Per CMR 500.110 (1)(f), we will store all product in a secure, locked safe or vault in such a manner as to prevent diversion, theft or loss.  If diversion is detected, we will secure all product and conduct an assessment to determine whether additional safeguards are necessary.</a:t>
            </a:r>
          </a:p>
        </p:txBody>
      </p:sp>
      <p:sp>
        <p:nvSpPr>
          <p:cNvPr id="10" name="TextBox 9">
            <a:extLst>
              <a:ext uri="{FF2B5EF4-FFF2-40B4-BE49-F238E27FC236}">
                <a16:creationId xmlns:a16="http://schemas.microsoft.com/office/drawing/2014/main" id="{ADE14408-4BEE-104A-BCFB-4E67A14DDD93}"/>
              </a:ext>
            </a:extLst>
          </p:cNvPr>
          <p:cNvSpPr txBox="1"/>
          <p:nvPr/>
        </p:nvSpPr>
        <p:spPr>
          <a:xfrm>
            <a:off x="2558205" y="4989157"/>
            <a:ext cx="7681908"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Per CMR 500.105 (13)(b), Calyx Peak will document and report any unusual discrepancy in inventory to the Commission and law enforcement authorities not more than 24 hours after discovery.</a:t>
            </a:r>
          </a:p>
        </p:txBody>
      </p:sp>
      <p:sp>
        <p:nvSpPr>
          <p:cNvPr id="11" name="TextBox 10">
            <a:extLst>
              <a:ext uri="{FF2B5EF4-FFF2-40B4-BE49-F238E27FC236}">
                <a16:creationId xmlns:a16="http://schemas.microsoft.com/office/drawing/2014/main" id="{B4D2889D-8E61-0B4E-A4C0-1DD9532B23BF}"/>
              </a:ext>
            </a:extLst>
          </p:cNvPr>
          <p:cNvSpPr txBox="1"/>
          <p:nvPr/>
        </p:nvSpPr>
        <p:spPr>
          <a:xfrm>
            <a:off x="2558205" y="5861744"/>
            <a:ext cx="7949900"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Per CMR 500.105 (2)(b)(7)(b), Calyx Peak will require employees to complete annual trainings on all aspects of their jobs including diversion prevention, prevention of sales to minors, and best practices to detect and respond to incidents of possible diversion.</a:t>
            </a:r>
          </a:p>
        </p:txBody>
      </p:sp>
      <p:pic>
        <p:nvPicPr>
          <p:cNvPr id="12" name="Picture 11" descr="A picture containing clipart&#10;&#10;Description automatically generated">
            <a:extLst>
              <a:ext uri="{FF2B5EF4-FFF2-40B4-BE49-F238E27FC236}">
                <a16:creationId xmlns:a16="http://schemas.microsoft.com/office/drawing/2014/main" id="{834012FB-91D3-5D4E-AF58-C950D70018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676" y="674403"/>
            <a:ext cx="2544238" cy="732364"/>
          </a:xfrm>
          <a:prstGeom prst="rect">
            <a:avLst/>
          </a:prstGeom>
        </p:spPr>
      </p:pic>
    </p:spTree>
    <p:extLst>
      <p:ext uri="{BB962C8B-B14F-4D97-AF65-F5344CB8AC3E}">
        <p14:creationId xmlns:p14="http://schemas.microsoft.com/office/powerpoint/2010/main" val="14232651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455DB7-5E59-5440-AB50-6898E713F04C}"/>
              </a:ext>
            </a:extLst>
          </p:cNvPr>
          <p:cNvSpPr txBox="1"/>
          <p:nvPr/>
        </p:nvSpPr>
        <p:spPr>
          <a:xfrm>
            <a:off x="2900596" y="989749"/>
            <a:ext cx="7315200" cy="707886"/>
          </a:xfrm>
          <a:prstGeom prst="rect">
            <a:avLst/>
          </a:prstGeom>
          <a:noFill/>
          <a:effectLst>
            <a:softEdge rad="0"/>
          </a:effectLst>
        </p:spPr>
        <p:txBody>
          <a:bodyPr wrap="square" rtlCol="0">
            <a:spAutoFit/>
          </a:bodyPr>
          <a:lstStyle/>
          <a:p>
            <a:pPr algn="ctr"/>
            <a:r>
              <a:rPr lang="en-US" sz="4000" b="1" dirty="0">
                <a:ln cap="sq">
                  <a:solidFill>
                    <a:schemeClr val="tx1"/>
                  </a:solidFill>
                  <a:bevel/>
                </a:ln>
                <a:latin typeface="Arial" panose="020B0604020202020204" pitchFamily="34" charset="0"/>
                <a:cs typeface="Arial" panose="020B0604020202020204" pitchFamily="34" charset="0"/>
              </a:rPr>
              <a:t>COMMUNITY IMPACT</a:t>
            </a:r>
          </a:p>
        </p:txBody>
      </p:sp>
      <p:sp>
        <p:nvSpPr>
          <p:cNvPr id="12" name="TextBox 11">
            <a:extLst>
              <a:ext uri="{FF2B5EF4-FFF2-40B4-BE49-F238E27FC236}">
                <a16:creationId xmlns:a16="http://schemas.microsoft.com/office/drawing/2014/main" id="{07EEECF3-FA4F-3F42-8E4F-6BA4E94DF20C}"/>
              </a:ext>
            </a:extLst>
          </p:cNvPr>
          <p:cNvSpPr txBox="1"/>
          <p:nvPr/>
        </p:nvSpPr>
        <p:spPr>
          <a:xfrm>
            <a:off x="474136" y="2563716"/>
            <a:ext cx="1759398" cy="2862322"/>
          </a:xfrm>
          <a:prstGeom prst="rect">
            <a:avLst/>
          </a:prstGeom>
          <a:solidFill>
            <a:schemeClr val="bg1"/>
          </a:solidFill>
        </p:spPr>
        <p:txBody>
          <a:bodyPr wrap="square" rtlCol="0">
            <a:spAutoFit/>
          </a:bodyPr>
          <a:lstStyle/>
          <a:p>
            <a:r>
              <a:rPr lang="en-US" sz="2000" b="1" dirty="0">
                <a:latin typeface="Arial" panose="020B0604020202020204" pitchFamily="34" charset="0"/>
                <a:cs typeface="Arial" panose="020B0604020202020204" pitchFamily="34" charset="0"/>
              </a:rPr>
              <a:t>Partnership</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Security</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Dialogue</a:t>
            </a:r>
          </a:p>
        </p:txBody>
      </p:sp>
      <p:sp>
        <p:nvSpPr>
          <p:cNvPr id="13" name="TextBox 12">
            <a:extLst>
              <a:ext uri="{FF2B5EF4-FFF2-40B4-BE49-F238E27FC236}">
                <a16:creationId xmlns:a16="http://schemas.microsoft.com/office/drawing/2014/main" id="{0FCB5AF5-748C-2B4C-9064-50CDC51DE4DA}"/>
              </a:ext>
            </a:extLst>
          </p:cNvPr>
          <p:cNvSpPr txBox="1"/>
          <p:nvPr/>
        </p:nvSpPr>
        <p:spPr>
          <a:xfrm>
            <a:off x="2758190" y="2263515"/>
            <a:ext cx="7809876" cy="1323439"/>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Our goal is to be a good partner to the community, working with local government, law enforcement and the area businesses to enhance the neighborhood.  We intend to create a positive economic impact beneficial to the Town of Swampscott and the neighborhood through the local sales tax and by off setting costs incurred by the Town through Calyx Peak’s Community Impact Fee.</a:t>
            </a:r>
          </a:p>
        </p:txBody>
      </p:sp>
      <p:sp>
        <p:nvSpPr>
          <p:cNvPr id="14" name="TextBox 13">
            <a:extLst>
              <a:ext uri="{FF2B5EF4-FFF2-40B4-BE49-F238E27FC236}">
                <a16:creationId xmlns:a16="http://schemas.microsoft.com/office/drawing/2014/main" id="{ACC6178A-80FB-4A43-8D32-E295ACDFD78E}"/>
              </a:ext>
            </a:extLst>
          </p:cNvPr>
          <p:cNvSpPr txBox="1"/>
          <p:nvPr/>
        </p:nvSpPr>
        <p:spPr>
          <a:xfrm>
            <a:off x="2758190" y="3689856"/>
            <a:ext cx="7600013"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Through our own security measures we will prevent on-site diversion and working with the Swampscott Police Department and area businesses, utilize our existing security measures to provide enhanced benefits to the neighborhood where possible.</a:t>
            </a:r>
          </a:p>
        </p:txBody>
      </p:sp>
      <p:sp>
        <p:nvSpPr>
          <p:cNvPr id="15" name="TextBox 14">
            <a:extLst>
              <a:ext uri="{FF2B5EF4-FFF2-40B4-BE49-F238E27FC236}">
                <a16:creationId xmlns:a16="http://schemas.microsoft.com/office/drawing/2014/main" id="{84CC46F2-99A6-C546-8D7E-5881DDEB69B6}"/>
              </a:ext>
            </a:extLst>
          </p:cNvPr>
          <p:cNvSpPr txBox="1"/>
          <p:nvPr/>
        </p:nvSpPr>
        <p:spPr>
          <a:xfrm>
            <a:off x="2758190" y="4916774"/>
            <a:ext cx="7809876" cy="1077218"/>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rPr>
              <a:t>We are committed to a continued dialogue with the Town of Swampscott and the neighborhood to foster a mutually beneficial, healthy, and safe partnership.  Further as a Marijuana Establishment, we will provide information and education about our products.</a:t>
            </a:r>
          </a:p>
        </p:txBody>
      </p:sp>
      <p:pic>
        <p:nvPicPr>
          <p:cNvPr id="10" name="Picture 9" descr="A picture containing clipart&#10;&#10;Description automatically generated">
            <a:extLst>
              <a:ext uri="{FF2B5EF4-FFF2-40B4-BE49-F238E27FC236}">
                <a16:creationId xmlns:a16="http://schemas.microsoft.com/office/drawing/2014/main" id="{880B987C-09BC-414C-B274-3934CCAC6A5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676" y="674403"/>
            <a:ext cx="2544238" cy="732364"/>
          </a:xfrm>
          <a:prstGeom prst="rect">
            <a:avLst/>
          </a:prstGeom>
        </p:spPr>
      </p:pic>
    </p:spTree>
    <p:extLst>
      <p:ext uri="{BB962C8B-B14F-4D97-AF65-F5344CB8AC3E}">
        <p14:creationId xmlns:p14="http://schemas.microsoft.com/office/powerpoint/2010/main" val="2043420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455DB7-5E59-5440-AB50-6898E713F04C}"/>
              </a:ext>
            </a:extLst>
          </p:cNvPr>
          <p:cNvSpPr txBox="1"/>
          <p:nvPr/>
        </p:nvSpPr>
        <p:spPr>
          <a:xfrm>
            <a:off x="599435" y="3217991"/>
            <a:ext cx="5667375" cy="190890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ln cap="sq">
                  <a:solidFill>
                    <a:schemeClr val="tx1"/>
                  </a:solidFill>
                  <a:bevel/>
                </a:ln>
                <a:solidFill>
                  <a:schemeClr val="tx1"/>
                </a:solidFill>
                <a:latin typeface="+mj-lt"/>
                <a:ea typeface="+mj-ea"/>
                <a:cs typeface="+mj-cs"/>
              </a:rPr>
              <a:t>QUESTIONS ?</a:t>
            </a:r>
          </a:p>
        </p:txBody>
      </p:sp>
      <p:sp>
        <p:nvSpPr>
          <p:cNvPr id="16" name="Freeform 7">
            <a:extLst>
              <a:ext uri="{FF2B5EF4-FFF2-40B4-BE49-F238E27FC236}">
                <a16:creationId xmlns:a16="http://schemas.microsoft.com/office/drawing/2014/main" id="{111A83C6-3159-48A2-95E0-D9A872D3EF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0618" cy="2896258"/>
          </a:xfrm>
          <a:custGeom>
            <a:avLst/>
            <a:gdLst>
              <a:gd name="connsiteX0" fmla="*/ 0 w 5920618"/>
              <a:gd name="connsiteY0" fmla="*/ 0 h 2896258"/>
              <a:gd name="connsiteX1" fmla="*/ 3191370 w 5920618"/>
              <a:gd name="connsiteY1" fmla="*/ 0 h 2896258"/>
              <a:gd name="connsiteX2" fmla="*/ 3346315 w 5920618"/>
              <a:gd name="connsiteY2" fmla="*/ 0 h 2896258"/>
              <a:gd name="connsiteX3" fmla="*/ 5920618 w 5920618"/>
              <a:gd name="connsiteY3" fmla="*/ 0 h 2896258"/>
              <a:gd name="connsiteX4" fmla="*/ 4583705 w 5920618"/>
              <a:gd name="connsiteY4" fmla="*/ 2896258 h 2896258"/>
              <a:gd name="connsiteX5" fmla="*/ 3346315 w 5920618"/>
              <a:gd name="connsiteY5" fmla="*/ 2896258 h 2896258"/>
              <a:gd name="connsiteX6" fmla="*/ 1854457 w 5920618"/>
              <a:gd name="connsiteY6" fmla="*/ 2896258 h 2896258"/>
              <a:gd name="connsiteX7" fmla="*/ 0 w 5920618"/>
              <a:gd name="connsiteY7" fmla="*/ 2896258 h 289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0618" h="2896258">
                <a:moveTo>
                  <a:pt x="0" y="0"/>
                </a:moveTo>
                <a:lnTo>
                  <a:pt x="3191370" y="0"/>
                </a:lnTo>
                <a:lnTo>
                  <a:pt x="3346315" y="0"/>
                </a:lnTo>
                <a:lnTo>
                  <a:pt x="5920618" y="0"/>
                </a:lnTo>
                <a:lnTo>
                  <a:pt x="4583705" y="2896258"/>
                </a:lnTo>
                <a:lnTo>
                  <a:pt x="3346315" y="2896258"/>
                </a:lnTo>
                <a:lnTo>
                  <a:pt x="1854457" y="2896258"/>
                </a:lnTo>
                <a:lnTo>
                  <a:pt x="0" y="2896258"/>
                </a:lnTo>
                <a:close/>
              </a:path>
            </a:pathLst>
          </a:custGeom>
          <a:solidFill>
            <a:srgbClr val="29A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lipart&#10;&#10;Description automatically generated">
            <a:extLst>
              <a:ext uri="{FF2B5EF4-FFF2-40B4-BE49-F238E27FC236}">
                <a16:creationId xmlns:a16="http://schemas.microsoft.com/office/drawing/2014/main" id="{FCED139B-0D95-1F45-9AA6-B5B8790ED3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657" y="2064435"/>
            <a:ext cx="4661263" cy="1340113"/>
          </a:xfrm>
          <a:prstGeom prst="rect">
            <a:avLst/>
          </a:prstGeom>
        </p:spPr>
      </p:pic>
      <p:sp>
        <p:nvSpPr>
          <p:cNvPr id="18" name="Freeform 5">
            <a:extLst>
              <a:ext uri="{FF2B5EF4-FFF2-40B4-BE49-F238E27FC236}">
                <a16:creationId xmlns:a16="http://schemas.microsoft.com/office/drawing/2014/main" id="{00372701-83B9-478A-9B29-7A50C8310B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48626"/>
            <a:ext cx="6738450" cy="1409374"/>
          </a:xfrm>
          <a:custGeom>
            <a:avLst/>
            <a:gdLst>
              <a:gd name="connsiteX0" fmla="*/ 0 w 6738450"/>
              <a:gd name="connsiteY0" fmla="*/ 0 h 1409374"/>
              <a:gd name="connsiteX1" fmla="*/ 6738450 w 6738450"/>
              <a:gd name="connsiteY1" fmla="*/ 0 h 1409374"/>
              <a:gd name="connsiteX2" fmla="*/ 6085725 w 6738450"/>
              <a:gd name="connsiteY2" fmla="*/ 1409374 h 1409374"/>
              <a:gd name="connsiteX3" fmla="*/ 1524000 w 6738450"/>
              <a:gd name="connsiteY3" fmla="*/ 1409374 h 1409374"/>
              <a:gd name="connsiteX4" fmla="*/ 1200418 w 6738450"/>
              <a:gd name="connsiteY4" fmla="*/ 1409374 h 1409374"/>
              <a:gd name="connsiteX5" fmla="*/ 0 w 6738450"/>
              <a:gd name="connsiteY5" fmla="*/ 1409374 h 140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38450" h="1409374">
                <a:moveTo>
                  <a:pt x="0" y="0"/>
                </a:moveTo>
                <a:lnTo>
                  <a:pt x="6738450" y="0"/>
                </a:lnTo>
                <a:lnTo>
                  <a:pt x="6085725" y="1409374"/>
                </a:lnTo>
                <a:lnTo>
                  <a:pt x="1524000" y="1409374"/>
                </a:lnTo>
                <a:lnTo>
                  <a:pt x="1200418" y="1409374"/>
                </a:lnTo>
                <a:lnTo>
                  <a:pt x="0" y="1409374"/>
                </a:lnTo>
                <a:close/>
              </a:path>
            </a:pathLst>
          </a:custGeom>
          <a:solidFill>
            <a:srgbClr val="B2B2B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6">
            <a:extLst>
              <a:ext uri="{FF2B5EF4-FFF2-40B4-BE49-F238E27FC236}">
                <a16:creationId xmlns:a16="http://schemas.microsoft.com/office/drawing/2014/main" id="{9EDA5044-3268-4753-AEE8-20199924E2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5448626"/>
            <a:ext cx="5925190"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294717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455DB7-5E59-5440-AB50-6898E713F04C}"/>
              </a:ext>
            </a:extLst>
          </p:cNvPr>
          <p:cNvSpPr txBox="1"/>
          <p:nvPr/>
        </p:nvSpPr>
        <p:spPr>
          <a:xfrm>
            <a:off x="5116878" y="629266"/>
            <a:ext cx="6422849" cy="167660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a:ln cap="sq">
                  <a:solidFill>
                    <a:schemeClr val="tx1"/>
                  </a:solidFill>
                  <a:bevel/>
                </a:ln>
                <a:latin typeface="+mj-lt"/>
                <a:ea typeface="+mj-ea"/>
                <a:cs typeface="+mj-cs"/>
              </a:rPr>
              <a:t>Calyx Peak - Background</a:t>
            </a:r>
          </a:p>
        </p:txBody>
      </p:sp>
      <p:sp>
        <p:nvSpPr>
          <p:cNvPr id="20" name="Rectangle 19">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426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outdoor, boy, holding&#10;&#10;Description automatically generated">
            <a:extLst>
              <a:ext uri="{FF2B5EF4-FFF2-40B4-BE49-F238E27FC236}">
                <a16:creationId xmlns:a16="http://schemas.microsoft.com/office/drawing/2014/main" id="{82F14D15-7335-3845-9CB0-D725104ED77C}"/>
              </a:ext>
            </a:extLst>
          </p:cNvPr>
          <p:cNvPicPr>
            <a:picLocks noChangeAspect="1"/>
          </p:cNvPicPr>
          <p:nvPr/>
        </p:nvPicPr>
        <p:blipFill>
          <a:blip r:embed="rId2"/>
          <a:stretch>
            <a:fillRect/>
          </a:stretch>
        </p:blipFill>
        <p:spPr>
          <a:xfrm>
            <a:off x="804672" y="1043405"/>
            <a:ext cx="3026664" cy="1990031"/>
          </a:xfrm>
          <a:prstGeom prst="rect">
            <a:avLst/>
          </a:prstGeom>
        </p:spPr>
      </p:pic>
      <p:pic>
        <p:nvPicPr>
          <p:cNvPr id="8" name="Picture 7" descr="A picture containing clipart&#10;&#10;Description automatically generated">
            <a:extLst>
              <a:ext uri="{FF2B5EF4-FFF2-40B4-BE49-F238E27FC236}">
                <a16:creationId xmlns:a16="http://schemas.microsoft.com/office/drawing/2014/main" id="{4FA35EE7-F295-504D-BF73-9A7411C273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672" y="4245461"/>
            <a:ext cx="3026663" cy="870165"/>
          </a:xfrm>
          <a:prstGeom prst="rect">
            <a:avLst/>
          </a:prstGeom>
          <a:effectLst/>
        </p:spPr>
      </p:pic>
      <p:sp>
        <p:nvSpPr>
          <p:cNvPr id="7" name="TextBox 6">
            <a:extLst>
              <a:ext uri="{FF2B5EF4-FFF2-40B4-BE49-F238E27FC236}">
                <a16:creationId xmlns:a16="http://schemas.microsoft.com/office/drawing/2014/main" id="{4B5A60D9-50EA-D248-940E-1AC1AF2BB1FD}"/>
              </a:ext>
            </a:extLst>
          </p:cNvPr>
          <p:cNvSpPr txBox="1"/>
          <p:nvPr/>
        </p:nvSpPr>
        <p:spPr>
          <a:xfrm>
            <a:off x="5116880" y="1995055"/>
            <a:ext cx="6422848" cy="4433453"/>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000" dirty="0"/>
              <a:t>Calyx Peak Companies is a leader of the legal cannabis revolution. We are committed to shaping the industry by creating and growing businesses that bring the highest levels of integrity, innovation and standards to this formerly unregulated field of business.</a:t>
            </a:r>
          </a:p>
          <a:p>
            <a:pPr>
              <a:lnSpc>
                <a:spcPct val="90000"/>
              </a:lnSpc>
              <a:spcAft>
                <a:spcPts val="600"/>
              </a:spcAft>
            </a:pPr>
            <a:endParaRPr lang="en-US" sz="2000" dirty="0"/>
          </a:p>
          <a:p>
            <a:pPr indent="-228600">
              <a:lnSpc>
                <a:spcPct val="90000"/>
              </a:lnSpc>
              <a:spcAft>
                <a:spcPts val="600"/>
              </a:spcAft>
              <a:buFont typeface="Arial" panose="020B0604020202020204" pitchFamily="34" charset="0"/>
              <a:buChar char="•"/>
            </a:pPr>
            <a:r>
              <a:rPr lang="en-US" sz="2000" dirty="0"/>
              <a:t>Founded in early 2016, Calyx Peak is a multi-state operator with current operations in California and Nevada, with additional licenses in California, Massachusetts and Missouri.</a:t>
            </a:r>
          </a:p>
          <a:p>
            <a:pPr>
              <a:lnSpc>
                <a:spcPct val="90000"/>
              </a:lnSpc>
              <a:spcAft>
                <a:spcPts val="600"/>
              </a:spcAft>
            </a:pPr>
            <a:endParaRPr lang="en-US" sz="2000" dirty="0"/>
          </a:p>
          <a:p>
            <a:pPr indent="-228600">
              <a:lnSpc>
                <a:spcPct val="90000"/>
              </a:lnSpc>
              <a:spcAft>
                <a:spcPts val="600"/>
              </a:spcAft>
              <a:buFont typeface="Arial" panose="020B0604020202020204" pitchFamily="34" charset="0"/>
              <a:buChar char="•"/>
            </a:pPr>
            <a:r>
              <a:rPr lang="en-US" sz="2000" dirty="0"/>
              <a:t>Our award-winning cannabis flower (four Top 10 finishes in the Emerald Cup) and our team’s deep retail experience will be valuable assets to the dispensary space in Massachusetts.</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endParaRPr lang="en-US" sz="2000" dirty="0"/>
          </a:p>
        </p:txBody>
      </p:sp>
    </p:spTree>
    <p:extLst>
      <p:ext uri="{BB962C8B-B14F-4D97-AF65-F5344CB8AC3E}">
        <p14:creationId xmlns:p14="http://schemas.microsoft.com/office/powerpoint/2010/main" val="20157293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455DB7-5E59-5440-AB50-6898E713F04C}"/>
              </a:ext>
            </a:extLst>
          </p:cNvPr>
          <p:cNvSpPr txBox="1"/>
          <p:nvPr/>
        </p:nvSpPr>
        <p:spPr>
          <a:xfrm>
            <a:off x="1136428" y="627564"/>
            <a:ext cx="7474172"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ln cap="sq">
                  <a:solidFill>
                    <a:schemeClr val="tx1"/>
                  </a:solidFill>
                  <a:bevel/>
                </a:ln>
                <a:solidFill>
                  <a:schemeClr val="tx1"/>
                </a:solidFill>
                <a:latin typeface="+mj-lt"/>
                <a:ea typeface="+mj-ea"/>
                <a:cs typeface="+mj-cs"/>
              </a:rPr>
              <a:t>INTRODUCTION</a:t>
            </a:r>
          </a:p>
        </p:txBody>
      </p:sp>
      <p:sp>
        <p:nvSpPr>
          <p:cNvPr id="7" name="TextBox 6">
            <a:extLst>
              <a:ext uri="{FF2B5EF4-FFF2-40B4-BE49-F238E27FC236}">
                <a16:creationId xmlns:a16="http://schemas.microsoft.com/office/drawing/2014/main" id="{4B5A60D9-50EA-D248-940E-1AC1AF2BB1FD}"/>
              </a:ext>
            </a:extLst>
          </p:cNvPr>
          <p:cNvSpPr txBox="1"/>
          <p:nvPr/>
        </p:nvSpPr>
        <p:spPr>
          <a:xfrm>
            <a:off x="1136429" y="2278173"/>
            <a:ext cx="6467867" cy="3450613"/>
          </a:xfrm>
          <a:prstGeom prst="rect">
            <a:avLst/>
          </a:prstGeom>
        </p:spPr>
        <p:txBody>
          <a:bodyPr vert="horz" lIns="91440" tIns="45720" rIns="91440" bIns="45720" rtlCol="0" anchor="ctr">
            <a:normAutofit/>
          </a:bodyPr>
          <a:lstStyle/>
          <a:p>
            <a:pPr>
              <a:lnSpc>
                <a:spcPct val="90000"/>
              </a:lnSpc>
              <a:spcAft>
                <a:spcPts val="600"/>
              </a:spcAft>
            </a:pPr>
            <a:r>
              <a:rPr lang="en-US" sz="1700" dirty="0"/>
              <a:t>Calyx Peak of MA, Inc. (Calyx Peak) is proposing to open an adult-use marijuana retailer at 16 New Ocean Street in the Town of Swampscott.</a:t>
            </a:r>
          </a:p>
          <a:p>
            <a:pPr indent="-228600">
              <a:lnSpc>
                <a:spcPct val="90000"/>
              </a:lnSpc>
              <a:spcAft>
                <a:spcPts val="600"/>
              </a:spcAft>
              <a:buFont typeface="Arial" panose="020B0604020202020204" pitchFamily="34" charset="0"/>
              <a:buChar char="•"/>
            </a:pPr>
            <a:endParaRPr lang="en-US" sz="1700" dirty="0"/>
          </a:p>
          <a:p>
            <a:pPr>
              <a:lnSpc>
                <a:spcPct val="90000"/>
              </a:lnSpc>
              <a:spcAft>
                <a:spcPts val="600"/>
              </a:spcAft>
            </a:pPr>
            <a:r>
              <a:rPr lang="en-US" sz="1700" dirty="0"/>
              <a:t>The property meets all current zoning requirements with the Town of Swampscott.</a:t>
            </a:r>
          </a:p>
          <a:p>
            <a:pPr>
              <a:lnSpc>
                <a:spcPct val="90000"/>
              </a:lnSpc>
              <a:spcAft>
                <a:spcPts val="600"/>
              </a:spcAft>
            </a:pPr>
            <a:r>
              <a:rPr lang="en-US" sz="1700" dirty="0"/>
              <a:t> </a:t>
            </a:r>
          </a:p>
          <a:p>
            <a:pPr>
              <a:lnSpc>
                <a:spcPct val="90000"/>
              </a:lnSpc>
              <a:spcAft>
                <a:spcPts val="600"/>
              </a:spcAft>
            </a:pPr>
            <a:r>
              <a:rPr lang="en-US" sz="1700" dirty="0"/>
              <a:t>The proposed marijuana retailer must still complete the Host Community Agreement with the Town of Swampscott.</a:t>
            </a:r>
          </a:p>
          <a:p>
            <a:pPr indent="-228600">
              <a:lnSpc>
                <a:spcPct val="90000"/>
              </a:lnSpc>
              <a:spcAft>
                <a:spcPts val="600"/>
              </a:spcAft>
              <a:buFont typeface="Arial" panose="020B0604020202020204" pitchFamily="34" charset="0"/>
              <a:buChar char="•"/>
            </a:pPr>
            <a:endParaRPr lang="en-US" sz="1700" dirty="0"/>
          </a:p>
          <a:p>
            <a:pPr>
              <a:lnSpc>
                <a:spcPct val="90000"/>
              </a:lnSpc>
              <a:spcAft>
                <a:spcPts val="600"/>
              </a:spcAft>
            </a:pPr>
            <a:r>
              <a:rPr lang="en-US" sz="1700" dirty="0"/>
              <a:t>Calyx Peak will go through the State licensing process conducted by the Cannabis Control Commission (CCC).</a:t>
            </a:r>
          </a:p>
        </p:txBody>
      </p:sp>
      <p:sp>
        <p:nvSpPr>
          <p:cNvPr id="13" name="Rectangle 1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29A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12C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ipart&#10;&#10;Description automatically generated">
            <a:extLst>
              <a:ext uri="{FF2B5EF4-FFF2-40B4-BE49-F238E27FC236}">
                <a16:creationId xmlns:a16="http://schemas.microsoft.com/office/drawing/2014/main" id="{4FA35EE7-F295-504D-BF73-9A7411C273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42" y="3218825"/>
            <a:ext cx="1462088" cy="420350"/>
          </a:xfrm>
          <a:prstGeom prst="rect">
            <a:avLst/>
          </a:prstGeom>
        </p:spPr>
      </p:pic>
    </p:spTree>
    <p:extLst>
      <p:ext uri="{BB962C8B-B14F-4D97-AF65-F5344CB8AC3E}">
        <p14:creationId xmlns:p14="http://schemas.microsoft.com/office/powerpoint/2010/main" val="2632961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455DB7-5E59-5440-AB50-6898E713F04C}"/>
              </a:ext>
            </a:extLst>
          </p:cNvPr>
          <p:cNvSpPr txBox="1"/>
          <p:nvPr/>
        </p:nvSpPr>
        <p:spPr>
          <a:xfrm>
            <a:off x="1136428" y="627564"/>
            <a:ext cx="7474172"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ln cap="sq">
                  <a:solidFill>
                    <a:schemeClr val="tx1"/>
                  </a:solidFill>
                  <a:bevel/>
                </a:ln>
                <a:solidFill>
                  <a:schemeClr val="tx1"/>
                </a:solidFill>
                <a:latin typeface="+mj-lt"/>
                <a:ea typeface="+mj-ea"/>
                <a:cs typeface="+mj-cs"/>
              </a:rPr>
              <a:t>INTRODUCTION</a:t>
            </a:r>
          </a:p>
        </p:txBody>
      </p:sp>
      <p:sp>
        <p:nvSpPr>
          <p:cNvPr id="7" name="TextBox 6">
            <a:extLst>
              <a:ext uri="{FF2B5EF4-FFF2-40B4-BE49-F238E27FC236}">
                <a16:creationId xmlns:a16="http://schemas.microsoft.com/office/drawing/2014/main" id="{4B5A60D9-50EA-D248-940E-1AC1AF2BB1FD}"/>
              </a:ext>
            </a:extLst>
          </p:cNvPr>
          <p:cNvSpPr txBox="1"/>
          <p:nvPr/>
        </p:nvSpPr>
        <p:spPr>
          <a:xfrm>
            <a:off x="1136429" y="2278173"/>
            <a:ext cx="6467867" cy="3450613"/>
          </a:xfrm>
          <a:prstGeom prst="rect">
            <a:avLst/>
          </a:prstGeom>
        </p:spPr>
        <p:txBody>
          <a:bodyPr vert="horz" lIns="91440" tIns="45720" rIns="91440" bIns="45720" rtlCol="0" anchor="ctr">
            <a:normAutofit/>
          </a:bodyPr>
          <a:lstStyle/>
          <a:p>
            <a:pPr>
              <a:lnSpc>
                <a:spcPct val="90000"/>
              </a:lnSpc>
              <a:spcAft>
                <a:spcPts val="600"/>
              </a:spcAft>
            </a:pPr>
            <a:r>
              <a:rPr lang="en-US" sz="1700" dirty="0"/>
              <a:t>Calyx Peak’s proposed location is not within any Town established buffer zones.</a:t>
            </a:r>
          </a:p>
          <a:p>
            <a:pPr indent="-228600">
              <a:lnSpc>
                <a:spcPct val="90000"/>
              </a:lnSpc>
              <a:spcAft>
                <a:spcPts val="600"/>
              </a:spcAft>
              <a:buFont typeface="Arial" panose="020B0604020202020204" pitchFamily="34" charset="0"/>
              <a:buChar char="•"/>
            </a:pPr>
            <a:endParaRPr lang="en-US" sz="1700" dirty="0"/>
          </a:p>
          <a:p>
            <a:pPr>
              <a:lnSpc>
                <a:spcPct val="90000"/>
              </a:lnSpc>
              <a:spcAft>
                <a:spcPts val="600"/>
              </a:spcAft>
            </a:pPr>
            <a:r>
              <a:rPr lang="en-US" sz="1700" dirty="0"/>
              <a:t>Calyx Peak plans to replace the existing building with a new building. The new building will allow for better parking and will comply with all the security requirements of 935 CMR 500.</a:t>
            </a:r>
          </a:p>
          <a:p>
            <a:pPr indent="-228600">
              <a:lnSpc>
                <a:spcPct val="90000"/>
              </a:lnSpc>
              <a:spcAft>
                <a:spcPts val="600"/>
              </a:spcAft>
              <a:buFont typeface="Arial" panose="020B0604020202020204" pitchFamily="34" charset="0"/>
              <a:buChar char="•"/>
            </a:pPr>
            <a:endParaRPr lang="en-US" sz="1700" dirty="0"/>
          </a:p>
          <a:p>
            <a:pPr>
              <a:lnSpc>
                <a:spcPct val="90000"/>
              </a:lnSpc>
              <a:spcAft>
                <a:spcPts val="600"/>
              </a:spcAft>
            </a:pPr>
            <a:r>
              <a:rPr lang="en-US" sz="1700"/>
              <a:t>As a retail </a:t>
            </a:r>
            <a:r>
              <a:rPr lang="en-US" sz="1700" dirty="0"/>
              <a:t>store only, the location will not constitute a nuisance to the community. There will not be any outside equipment beyond a normal retail store, so there will not be any more noise than any of the other retailers in the area. Additionally because it is only retail, there will not be any additional odor coming from the facility that could be detected from an adjacent property. </a:t>
            </a:r>
          </a:p>
        </p:txBody>
      </p:sp>
      <p:sp>
        <p:nvSpPr>
          <p:cNvPr id="13" name="Rectangle 1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29A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12C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ipart&#10;&#10;Description automatically generated">
            <a:extLst>
              <a:ext uri="{FF2B5EF4-FFF2-40B4-BE49-F238E27FC236}">
                <a16:creationId xmlns:a16="http://schemas.microsoft.com/office/drawing/2014/main" id="{795F2AC5-EE29-9246-987B-91DCE4C225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54442" y="3218825"/>
            <a:ext cx="1462088" cy="420350"/>
          </a:xfrm>
          <a:prstGeom prst="rect">
            <a:avLst/>
          </a:prstGeom>
        </p:spPr>
      </p:pic>
    </p:spTree>
    <p:extLst>
      <p:ext uri="{BB962C8B-B14F-4D97-AF65-F5344CB8AC3E}">
        <p14:creationId xmlns:p14="http://schemas.microsoft.com/office/powerpoint/2010/main" val="3115793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455DB7-5E59-5440-AB50-6898E713F04C}"/>
              </a:ext>
            </a:extLst>
          </p:cNvPr>
          <p:cNvSpPr txBox="1"/>
          <p:nvPr/>
        </p:nvSpPr>
        <p:spPr>
          <a:xfrm>
            <a:off x="2924914" y="459898"/>
            <a:ext cx="8410957" cy="1323439"/>
          </a:xfrm>
          <a:prstGeom prst="rect">
            <a:avLst/>
          </a:prstGeom>
          <a:noFill/>
          <a:effectLst>
            <a:softEdge rad="0"/>
          </a:effectLst>
        </p:spPr>
        <p:txBody>
          <a:bodyPr wrap="square" rtlCol="0">
            <a:spAutoFit/>
          </a:bodyPr>
          <a:lstStyle/>
          <a:p>
            <a:pPr algn="ctr"/>
            <a:r>
              <a:rPr lang="en-US" sz="4000" b="1" dirty="0">
                <a:ln cap="sq">
                  <a:solidFill>
                    <a:schemeClr val="tx1"/>
                  </a:solidFill>
                  <a:bevel/>
                </a:ln>
                <a:latin typeface="Arial" panose="020B0604020202020204" pitchFamily="34" charset="0"/>
                <a:cs typeface="Arial" panose="020B0604020202020204" pitchFamily="34" charset="0"/>
              </a:rPr>
              <a:t>EXISTING LOCATION- </a:t>
            </a:r>
          </a:p>
          <a:p>
            <a:pPr algn="ctr"/>
            <a:r>
              <a:rPr lang="en-US" sz="4000" b="1" dirty="0">
                <a:ln cap="sq">
                  <a:solidFill>
                    <a:schemeClr val="tx1"/>
                  </a:solidFill>
                  <a:bevel/>
                </a:ln>
                <a:latin typeface="Arial" panose="020B0604020202020204" pitchFamily="34" charset="0"/>
                <a:cs typeface="Arial" panose="020B0604020202020204" pitchFamily="34" charset="0"/>
              </a:rPr>
              <a:t>16 New Ocean Street</a:t>
            </a:r>
          </a:p>
        </p:txBody>
      </p:sp>
      <p:pic>
        <p:nvPicPr>
          <p:cNvPr id="7" name="Picture 6" descr="A picture containing clipart&#10;&#10;Description automatically generated">
            <a:extLst>
              <a:ext uri="{FF2B5EF4-FFF2-40B4-BE49-F238E27FC236}">
                <a16:creationId xmlns:a16="http://schemas.microsoft.com/office/drawing/2014/main" id="{9E80B663-1742-E844-8C76-46721A5277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169" y="459897"/>
            <a:ext cx="2544238" cy="732364"/>
          </a:xfrm>
          <a:prstGeom prst="rect">
            <a:avLst/>
          </a:prstGeom>
        </p:spPr>
      </p:pic>
      <p:pic>
        <p:nvPicPr>
          <p:cNvPr id="2" name="Picture 1">
            <a:extLst>
              <a:ext uri="{FF2B5EF4-FFF2-40B4-BE49-F238E27FC236}">
                <a16:creationId xmlns:a16="http://schemas.microsoft.com/office/drawing/2014/main" id="{9E474D6B-27DE-D94E-8E24-E73C121B262C}"/>
              </a:ext>
            </a:extLst>
          </p:cNvPr>
          <p:cNvPicPr>
            <a:picLocks noChangeAspect="1"/>
          </p:cNvPicPr>
          <p:nvPr/>
        </p:nvPicPr>
        <p:blipFill>
          <a:blip r:embed="rId3"/>
          <a:stretch>
            <a:fillRect/>
          </a:stretch>
        </p:blipFill>
        <p:spPr>
          <a:xfrm>
            <a:off x="711200" y="1783336"/>
            <a:ext cx="10769600" cy="4965700"/>
          </a:xfrm>
          <a:prstGeom prst="rect">
            <a:avLst/>
          </a:prstGeom>
        </p:spPr>
      </p:pic>
    </p:spTree>
    <p:extLst>
      <p:ext uri="{BB962C8B-B14F-4D97-AF65-F5344CB8AC3E}">
        <p14:creationId xmlns:p14="http://schemas.microsoft.com/office/powerpoint/2010/main" val="3099048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455DB7-5E59-5440-AB50-6898E713F04C}"/>
              </a:ext>
            </a:extLst>
          </p:cNvPr>
          <p:cNvSpPr txBox="1"/>
          <p:nvPr/>
        </p:nvSpPr>
        <p:spPr>
          <a:xfrm>
            <a:off x="2924914" y="459897"/>
            <a:ext cx="8430659" cy="707886"/>
          </a:xfrm>
          <a:prstGeom prst="rect">
            <a:avLst/>
          </a:prstGeom>
          <a:noFill/>
          <a:effectLst>
            <a:softEdge rad="0"/>
          </a:effectLst>
        </p:spPr>
        <p:txBody>
          <a:bodyPr wrap="square" rtlCol="0">
            <a:spAutoFit/>
          </a:bodyPr>
          <a:lstStyle/>
          <a:p>
            <a:pPr algn="ctr"/>
            <a:r>
              <a:rPr lang="en-US" sz="4000" b="1" dirty="0">
                <a:ln cap="sq">
                  <a:solidFill>
                    <a:schemeClr val="tx1"/>
                  </a:solidFill>
                  <a:bevel/>
                </a:ln>
                <a:latin typeface="Arial" panose="020B0604020202020204" pitchFamily="34" charset="0"/>
                <a:cs typeface="Arial" panose="020B0604020202020204" pitchFamily="34" charset="0"/>
              </a:rPr>
              <a:t>LOCATION- 16 New Ocean Street</a:t>
            </a:r>
          </a:p>
        </p:txBody>
      </p:sp>
      <p:pic>
        <p:nvPicPr>
          <p:cNvPr id="7" name="Picture 6" descr="A picture containing clipart&#10;&#10;Description automatically generated">
            <a:extLst>
              <a:ext uri="{FF2B5EF4-FFF2-40B4-BE49-F238E27FC236}">
                <a16:creationId xmlns:a16="http://schemas.microsoft.com/office/drawing/2014/main" id="{9E80B663-1742-E844-8C76-46721A5277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676" y="459897"/>
            <a:ext cx="2544238" cy="732364"/>
          </a:xfrm>
          <a:prstGeom prst="rect">
            <a:avLst/>
          </a:prstGeom>
        </p:spPr>
      </p:pic>
      <p:pic>
        <p:nvPicPr>
          <p:cNvPr id="9" name="Picture 8">
            <a:extLst>
              <a:ext uri="{FF2B5EF4-FFF2-40B4-BE49-F238E27FC236}">
                <a16:creationId xmlns:a16="http://schemas.microsoft.com/office/drawing/2014/main" id="{6E52819C-58D4-0A43-BBCD-0A67D5917077}"/>
              </a:ext>
            </a:extLst>
          </p:cNvPr>
          <p:cNvPicPr>
            <a:picLocks noChangeAspect="1"/>
          </p:cNvPicPr>
          <p:nvPr/>
        </p:nvPicPr>
        <p:blipFill rotWithShape="1">
          <a:blip r:embed="rId3"/>
          <a:srcRect b="14203"/>
          <a:stretch/>
        </p:blipFill>
        <p:spPr>
          <a:xfrm>
            <a:off x="2800350" y="1192261"/>
            <a:ext cx="7277100" cy="5252027"/>
          </a:xfrm>
          <a:prstGeom prst="rect">
            <a:avLst/>
          </a:prstGeom>
        </p:spPr>
      </p:pic>
    </p:spTree>
    <p:extLst>
      <p:ext uri="{BB962C8B-B14F-4D97-AF65-F5344CB8AC3E}">
        <p14:creationId xmlns:p14="http://schemas.microsoft.com/office/powerpoint/2010/main" val="3869692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455DB7-5E59-5440-AB50-6898E713F04C}"/>
              </a:ext>
            </a:extLst>
          </p:cNvPr>
          <p:cNvSpPr txBox="1"/>
          <p:nvPr/>
        </p:nvSpPr>
        <p:spPr>
          <a:xfrm>
            <a:off x="2924913" y="871069"/>
            <a:ext cx="8524788" cy="707886"/>
          </a:xfrm>
          <a:prstGeom prst="rect">
            <a:avLst/>
          </a:prstGeom>
          <a:noFill/>
          <a:effectLst>
            <a:softEdge rad="0"/>
          </a:effectLst>
        </p:spPr>
        <p:txBody>
          <a:bodyPr wrap="square" rtlCol="0">
            <a:spAutoFit/>
          </a:bodyPr>
          <a:lstStyle/>
          <a:p>
            <a:pPr algn="ctr"/>
            <a:r>
              <a:rPr lang="en-US" sz="4000" b="1" dirty="0">
                <a:ln cap="sq">
                  <a:solidFill>
                    <a:schemeClr val="tx1"/>
                  </a:solidFill>
                  <a:bevel/>
                </a:ln>
                <a:latin typeface="Arial" panose="020B0604020202020204" pitchFamily="34" charset="0"/>
                <a:cs typeface="Arial" panose="020B0604020202020204" pitchFamily="34" charset="0"/>
              </a:rPr>
              <a:t>LOCATION- 16 New Ocean Street</a:t>
            </a:r>
          </a:p>
        </p:txBody>
      </p:sp>
      <p:pic>
        <p:nvPicPr>
          <p:cNvPr id="9" name="Picture 8" descr="A picture containing clipart&#10;&#10;Description automatically generated">
            <a:extLst>
              <a:ext uri="{FF2B5EF4-FFF2-40B4-BE49-F238E27FC236}">
                <a16:creationId xmlns:a16="http://schemas.microsoft.com/office/drawing/2014/main" id="{091830C0-E1F7-AA49-ACCA-AEE67C3139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676" y="674403"/>
            <a:ext cx="2544238" cy="732364"/>
          </a:xfrm>
          <a:prstGeom prst="rect">
            <a:avLst/>
          </a:prstGeom>
        </p:spPr>
      </p:pic>
      <p:pic>
        <p:nvPicPr>
          <p:cNvPr id="3" name="Picture 2">
            <a:extLst>
              <a:ext uri="{FF2B5EF4-FFF2-40B4-BE49-F238E27FC236}">
                <a16:creationId xmlns:a16="http://schemas.microsoft.com/office/drawing/2014/main" id="{C0BB690A-58A7-9945-A240-0DF65C6CFA00}"/>
              </a:ext>
            </a:extLst>
          </p:cNvPr>
          <p:cNvPicPr>
            <a:picLocks noChangeAspect="1"/>
          </p:cNvPicPr>
          <p:nvPr/>
        </p:nvPicPr>
        <p:blipFill>
          <a:blip r:embed="rId3"/>
          <a:stretch>
            <a:fillRect/>
          </a:stretch>
        </p:blipFill>
        <p:spPr>
          <a:xfrm>
            <a:off x="1505390" y="1775621"/>
            <a:ext cx="9181220" cy="5067658"/>
          </a:xfrm>
          <a:prstGeom prst="rect">
            <a:avLst/>
          </a:prstGeom>
        </p:spPr>
      </p:pic>
    </p:spTree>
    <p:extLst>
      <p:ext uri="{BB962C8B-B14F-4D97-AF65-F5344CB8AC3E}">
        <p14:creationId xmlns:p14="http://schemas.microsoft.com/office/powerpoint/2010/main" val="3107782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455DB7-5E59-5440-AB50-6898E713F04C}"/>
              </a:ext>
            </a:extLst>
          </p:cNvPr>
          <p:cNvSpPr txBox="1"/>
          <p:nvPr/>
        </p:nvSpPr>
        <p:spPr>
          <a:xfrm>
            <a:off x="2924912" y="597159"/>
            <a:ext cx="8657485" cy="707886"/>
          </a:xfrm>
          <a:prstGeom prst="rect">
            <a:avLst/>
          </a:prstGeom>
          <a:noFill/>
          <a:effectLst>
            <a:softEdge rad="0"/>
          </a:effectLst>
        </p:spPr>
        <p:txBody>
          <a:bodyPr wrap="square" rtlCol="0">
            <a:spAutoFit/>
          </a:bodyPr>
          <a:lstStyle/>
          <a:p>
            <a:pPr algn="ctr"/>
            <a:r>
              <a:rPr lang="en-US" sz="4000" b="1" dirty="0">
                <a:ln cap="sq">
                  <a:solidFill>
                    <a:schemeClr val="tx1"/>
                  </a:solidFill>
                  <a:bevel/>
                </a:ln>
                <a:latin typeface="Arial" panose="020B0604020202020204" pitchFamily="34" charset="0"/>
                <a:cs typeface="Arial" panose="020B0604020202020204" pitchFamily="34" charset="0"/>
              </a:rPr>
              <a:t>LOCATION- 16 New Ocean Street</a:t>
            </a:r>
          </a:p>
        </p:txBody>
      </p:sp>
      <p:sp>
        <p:nvSpPr>
          <p:cNvPr id="7" name="TextBox 6">
            <a:extLst>
              <a:ext uri="{FF2B5EF4-FFF2-40B4-BE49-F238E27FC236}">
                <a16:creationId xmlns:a16="http://schemas.microsoft.com/office/drawing/2014/main" id="{4B5A60D9-50EA-D248-940E-1AC1AF2BB1FD}"/>
              </a:ext>
            </a:extLst>
          </p:cNvPr>
          <p:cNvSpPr txBox="1"/>
          <p:nvPr/>
        </p:nvSpPr>
        <p:spPr>
          <a:xfrm>
            <a:off x="609599" y="2326355"/>
            <a:ext cx="10972799" cy="369332"/>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endParaRPr>
          </a:p>
        </p:txBody>
      </p:sp>
      <p:pic>
        <p:nvPicPr>
          <p:cNvPr id="9" name="Picture 8" descr="A picture containing clipart&#10;&#10;Description automatically generated">
            <a:extLst>
              <a:ext uri="{FF2B5EF4-FFF2-40B4-BE49-F238E27FC236}">
                <a16:creationId xmlns:a16="http://schemas.microsoft.com/office/drawing/2014/main" id="{000B3F31-C091-204B-8349-FAEA8ABC85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676" y="674403"/>
            <a:ext cx="2544238" cy="732364"/>
          </a:xfrm>
          <a:prstGeom prst="rect">
            <a:avLst/>
          </a:prstGeom>
        </p:spPr>
      </p:pic>
      <p:pic>
        <p:nvPicPr>
          <p:cNvPr id="3" name="Picture 2">
            <a:extLst>
              <a:ext uri="{FF2B5EF4-FFF2-40B4-BE49-F238E27FC236}">
                <a16:creationId xmlns:a16="http://schemas.microsoft.com/office/drawing/2014/main" id="{D01DF875-9FED-464F-B992-5C739CA5293F}"/>
              </a:ext>
            </a:extLst>
          </p:cNvPr>
          <p:cNvPicPr>
            <a:picLocks noChangeAspect="1"/>
          </p:cNvPicPr>
          <p:nvPr/>
        </p:nvPicPr>
        <p:blipFill>
          <a:blip r:embed="rId3"/>
          <a:stretch>
            <a:fillRect/>
          </a:stretch>
        </p:blipFill>
        <p:spPr>
          <a:xfrm>
            <a:off x="1883207" y="1639344"/>
            <a:ext cx="8425586" cy="4621497"/>
          </a:xfrm>
          <a:prstGeom prst="rect">
            <a:avLst/>
          </a:prstGeom>
        </p:spPr>
      </p:pic>
    </p:spTree>
    <p:extLst>
      <p:ext uri="{BB962C8B-B14F-4D97-AF65-F5344CB8AC3E}">
        <p14:creationId xmlns:p14="http://schemas.microsoft.com/office/powerpoint/2010/main" val="3371571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5455DB7-5E59-5440-AB50-6898E713F04C}"/>
              </a:ext>
            </a:extLst>
          </p:cNvPr>
          <p:cNvSpPr txBox="1"/>
          <p:nvPr/>
        </p:nvSpPr>
        <p:spPr>
          <a:xfrm>
            <a:off x="1136428" y="627564"/>
            <a:ext cx="7474172"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a:ln cap="sq">
                  <a:solidFill>
                    <a:schemeClr val="tx1"/>
                  </a:solidFill>
                  <a:bevel/>
                </a:ln>
                <a:solidFill>
                  <a:schemeClr val="tx1"/>
                </a:solidFill>
                <a:latin typeface="+mj-lt"/>
                <a:ea typeface="+mj-ea"/>
                <a:cs typeface="+mj-cs"/>
              </a:rPr>
              <a:t>SECURITY</a:t>
            </a:r>
          </a:p>
        </p:txBody>
      </p:sp>
      <p:sp>
        <p:nvSpPr>
          <p:cNvPr id="3" name="TextBox 2">
            <a:extLst>
              <a:ext uri="{FF2B5EF4-FFF2-40B4-BE49-F238E27FC236}">
                <a16:creationId xmlns:a16="http://schemas.microsoft.com/office/drawing/2014/main" id="{5FD1B8B9-EB5C-3F4D-8087-0517BBFD1ED8}"/>
              </a:ext>
            </a:extLst>
          </p:cNvPr>
          <p:cNvSpPr txBox="1"/>
          <p:nvPr/>
        </p:nvSpPr>
        <p:spPr>
          <a:xfrm>
            <a:off x="1136429" y="2278173"/>
            <a:ext cx="6467867" cy="3450613"/>
          </a:xfrm>
          <a:prstGeom prst="rect">
            <a:avLst/>
          </a:prstGeom>
        </p:spPr>
        <p:txBody>
          <a:bodyPr vert="horz" lIns="91440" tIns="45720" rIns="91440" bIns="45720" rtlCol="0" anchor="ctr">
            <a:normAutofit/>
          </a:bodyPr>
          <a:lstStyle/>
          <a:p>
            <a:pPr>
              <a:lnSpc>
                <a:spcPct val="90000"/>
              </a:lnSpc>
              <a:spcAft>
                <a:spcPts val="600"/>
              </a:spcAft>
            </a:pPr>
            <a:r>
              <a:rPr lang="en-US" sz="1900" dirty="0"/>
              <a:t>Security is an import matter for Calyx Peak. Security goes well beyond the placement of cameras and other physical security measures. Security includes engagement with the community, the Police and Fire departments and most importantly, engagement with our team members.</a:t>
            </a:r>
          </a:p>
          <a:p>
            <a:pPr indent="-228600">
              <a:lnSpc>
                <a:spcPct val="90000"/>
              </a:lnSpc>
              <a:spcAft>
                <a:spcPts val="600"/>
              </a:spcAft>
              <a:buFont typeface="Arial" panose="020B0604020202020204" pitchFamily="34" charset="0"/>
              <a:buChar char="•"/>
            </a:pPr>
            <a:endParaRPr lang="en-US" sz="1900" dirty="0"/>
          </a:p>
          <a:p>
            <a:pPr>
              <a:lnSpc>
                <a:spcPct val="90000"/>
              </a:lnSpc>
              <a:spcAft>
                <a:spcPts val="600"/>
              </a:spcAft>
            </a:pPr>
            <a:r>
              <a:rPr lang="en-US" sz="1900" dirty="0"/>
              <a:t>Calyx Peak has incorporated security into many of the company policies, in one way or another. Calyx Peak is committed to our physical security, our security policies, including team member engagement and the Company’s engagement with the community and local law enforcement.</a:t>
            </a:r>
          </a:p>
          <a:p>
            <a:pPr indent="-228600">
              <a:lnSpc>
                <a:spcPct val="90000"/>
              </a:lnSpc>
              <a:spcAft>
                <a:spcPts val="600"/>
              </a:spcAft>
              <a:buFont typeface="Arial" panose="020B0604020202020204" pitchFamily="34" charset="0"/>
              <a:buChar char="•"/>
            </a:pPr>
            <a:endParaRPr lang="en-US" sz="1900" b="1" dirty="0"/>
          </a:p>
        </p:txBody>
      </p:sp>
      <p:sp>
        <p:nvSpPr>
          <p:cNvPr id="13" name="Rectangle 1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rgbClr val="29A5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12CA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clipart&#10;&#10;Description automatically generated">
            <a:extLst>
              <a:ext uri="{FF2B5EF4-FFF2-40B4-BE49-F238E27FC236}">
                <a16:creationId xmlns:a16="http://schemas.microsoft.com/office/drawing/2014/main" id="{080556CC-BF9A-A242-BF18-C93D353AD9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4442" y="3218825"/>
            <a:ext cx="1462088" cy="420350"/>
          </a:xfrm>
          <a:prstGeom prst="rect">
            <a:avLst/>
          </a:prstGeom>
        </p:spPr>
      </p:pic>
    </p:spTree>
    <p:extLst>
      <p:ext uri="{BB962C8B-B14F-4D97-AF65-F5344CB8AC3E}">
        <p14:creationId xmlns:p14="http://schemas.microsoft.com/office/powerpoint/2010/main" val="30407194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890</Words>
  <Application>Microsoft Macintosh PowerPoint</Application>
  <PresentationFormat>Widescreen</PresentationFormat>
  <Paragraphs>79</Paragraphs>
  <Slides>13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Stockman</dc:creator>
  <cp:lastModifiedBy>Victoria Ireton</cp:lastModifiedBy>
  <cp:revision>5</cp:revision>
  <dcterms:created xsi:type="dcterms:W3CDTF">2020-08-12T21:36:15Z</dcterms:created>
  <dcterms:modified xsi:type="dcterms:W3CDTF">2020-08-18T18:33:55Z</dcterms:modified>
</cp:coreProperties>
</file>