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9" r:id="rId2"/>
    <p:sldId id="256" r:id="rId3"/>
    <p:sldId id="258" r:id="rId4"/>
    <p:sldId id="263" r:id="rId5"/>
    <p:sldId id="262" r:id="rId6"/>
    <p:sldId id="261" r:id="rId7"/>
    <p:sldId id="265" r:id="rId8"/>
    <p:sldId id="264" r:id="rId9"/>
    <p:sldId id="266" r:id="rId10"/>
    <p:sldId id="267" r:id="rId11"/>
    <p:sldId id="268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6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2/6/2020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hyperlink" Target="https://thehonkinggoose.wordpress.com/2016/11/05/enough-already-about-the-emails/" TargetMode="External"/><Relationship Id="rId7" Type="http://schemas.openxmlformats.org/officeDocument/2006/relationships/hyperlink" Target="https://commons.wikimedia.org/wiki/File:Emblem_phone.svg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hyperlink" Target="mailto:bjones@swampscottma.gov" TargetMode="External"/><Relationship Id="rId10" Type="http://schemas.openxmlformats.org/officeDocument/2006/relationships/image" Target="../media/image18.png"/><Relationship Id="rId4" Type="http://schemas.openxmlformats.org/officeDocument/2006/relationships/hyperlink" Target="mailto:sduplin@swampscottma.gov" TargetMode="External"/><Relationship Id="rId9" Type="http://schemas.openxmlformats.org/officeDocument/2006/relationships/hyperlink" Target="https://en.wikipedia.org/wiki/Internet_Explorer_9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newsofmillcreek.tennismillcreek.com/content/candidates-mill-creek-snohomish-county-2015-elections" TargetMode="External"/><Relationship Id="rId3" Type="http://schemas.openxmlformats.org/officeDocument/2006/relationships/hyperlink" Target="http://mylittlepencilcase.blogspot.com/2011/09/usa-flag-and-states.html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creativecommons.org/licenses/by-nc-sa/3.0/" TargetMode="External"/><Relationship Id="rId5" Type="http://schemas.openxmlformats.org/officeDocument/2006/relationships/hyperlink" Target="http://www.franklinmatters.org/2016/04/upcoming-events-in-franklin-ma-area-fri.html" TargetMode="External"/><Relationship Id="rId4" Type="http://schemas.openxmlformats.org/officeDocument/2006/relationships/image" Target="../media/image4.jpg"/><Relationship Id="rId9" Type="http://schemas.openxmlformats.org/officeDocument/2006/relationships/hyperlink" Target="https://creativecommons.org/licenses/by/3.0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mylittlepencilcase.blogspot.com/2011/09/usa-flag-and-states.html" TargetMode="External"/><Relationship Id="rId7" Type="http://schemas.openxmlformats.org/officeDocument/2006/relationships/image" Target="../media/image9.jp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mylittlepencilcase.blogspot.com/2011/09/usa-flag-and-states.html" TargetMode="Externa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hyperlink" Target="http://mylittlepencilcase.blogspot.com/2011/09/usa-flag-and-states.html" TargetMode="External"/><Relationship Id="rId4" Type="http://schemas.openxmlformats.org/officeDocument/2006/relationships/image" Target="../media/image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mylittlepencilcase.blogspot.com/2011/09/usa-flag-and-states.html" TargetMode="Externa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mylittlepencilcase.blogspot.com/2011/09/usa-flag-and-states.html" TargetMode="Externa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ingiverse.com/thing:2446114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hyperlink" Target="http://mylittlepencilcase.blogspot.com/2011/09/usa-flag-and-states.html" TargetMode="External"/><Relationship Id="rId4" Type="http://schemas.openxmlformats.org/officeDocument/2006/relationships/image" Target="../media/image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ingiverse.com/thing:2446114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BFD53-79DD-4D54-8636-FFB8EFA7F1B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2020 Elections	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1E5D3E-E396-49F4-860A-3818556D869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Presented by Susan j. Duplin, town clerk</a:t>
            </a:r>
          </a:p>
        </p:txBody>
      </p:sp>
    </p:spTree>
    <p:extLst>
      <p:ext uri="{BB962C8B-B14F-4D97-AF65-F5344CB8AC3E}">
        <p14:creationId xmlns:p14="http://schemas.microsoft.com/office/powerpoint/2010/main" val="6314960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835AF-A57B-46B5-8AF9-5659B72AF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/>
              <a:t>Polling location change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A4FDC3-804C-4CAF-837C-87F6EDB5F7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MIDDLE SCHOOL PRECINCTS 5 &amp; 6</a:t>
            </a:r>
          </a:p>
          <a:p>
            <a:r>
              <a:rPr lang="en-US" dirty="0"/>
              <a:t>WHY? SCHOOL SECURITY </a:t>
            </a:r>
          </a:p>
          <a:p>
            <a:r>
              <a:rPr lang="en-US" dirty="0"/>
              <a:t>Move Precinct 5 to First Church with Precincts 3 &amp; 4?</a:t>
            </a:r>
          </a:p>
          <a:p>
            <a:r>
              <a:rPr lang="en-US" dirty="0"/>
              <a:t>Move Precinct 6 to Swampscott Town Hall?</a:t>
            </a:r>
          </a:p>
          <a:p>
            <a:r>
              <a:rPr lang="en-US" dirty="0"/>
              <a:t>Select Board must vote the change at least 20 days </a:t>
            </a:r>
          </a:p>
          <a:p>
            <a:r>
              <a:rPr lang="en-US" dirty="0"/>
              <a:t>All Voters affected will need to be notified by mail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356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59902-D6C3-4CFA-942E-0B6714E39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/>
              <a:t>I DON’T MAKE THIS STUFF UP, IT’S THE LAW!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43A98-54D8-4467-9D53-D20D5F8252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466363"/>
            <a:ext cx="9905999" cy="3324838"/>
          </a:xfrm>
        </p:spPr>
        <p:txBody>
          <a:bodyPr/>
          <a:lstStyle/>
          <a:p>
            <a:pPr algn="ctr">
              <a:buBlip>
                <a:blip r:embed="rId2">
                  <a:extLst>
                    <a:ext uri="{837473B0-CC2E-450A-ABE3-18F120FF3D39}">
                      <a1611:picAttrSrcUrl xmlns:a1611="http://schemas.microsoft.com/office/drawing/2016/11/main" r:id="rId3"/>
                    </a:ext>
                  </a:extLst>
                </a:blip>
              </a:buBlip>
            </a:pPr>
            <a:r>
              <a:rPr lang="en-US" dirty="0">
                <a:solidFill>
                  <a:schemeClr val="bg2"/>
                </a:solidFill>
              </a:rPr>
              <a:t> Sue Duplin  </a:t>
            </a:r>
            <a:r>
              <a:rPr lang="en-US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sduplin@swampscottma.gov</a:t>
            </a:r>
            <a:r>
              <a:rPr lang="en-US" dirty="0"/>
              <a:t>     </a:t>
            </a:r>
          </a:p>
          <a:p>
            <a:pPr algn="ctr">
              <a:buBlip>
                <a:blip r:embed="rId2">
                  <a:extLst>
                    <a:ext uri="{837473B0-CC2E-450A-ABE3-18F120FF3D39}">
                      <a1611:picAttrSrcUrl xmlns:a1611="http://schemas.microsoft.com/office/drawing/2016/11/main" r:id="rId3"/>
                    </a:ext>
                  </a:extLst>
                </a:blip>
              </a:buBlip>
            </a:pPr>
            <a:r>
              <a:rPr lang="en-US" dirty="0">
                <a:solidFill>
                  <a:schemeClr val="bg2"/>
                </a:solidFill>
              </a:rPr>
              <a:t> Brittney Jones  </a:t>
            </a:r>
            <a:r>
              <a:rPr lang="en-US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bjones@swampscottma.gov</a:t>
            </a:r>
            <a:endParaRPr lang="en-US" dirty="0"/>
          </a:p>
          <a:p>
            <a:pPr algn="ctr">
              <a:buBlip>
                <a:blip r:embed="rId6">
                  <a:extLst>
                    <a:ext uri="{837473B0-CC2E-450A-ABE3-18F120FF3D39}">
                      <a1611:picAttrSrcUrl xmlns:a1611="http://schemas.microsoft.com/office/drawing/2016/11/main" r:id="rId7"/>
                    </a:ext>
                  </a:extLst>
                </a:blip>
              </a:buBlip>
            </a:pPr>
            <a:r>
              <a:rPr lang="en-US" dirty="0">
                <a:solidFill>
                  <a:schemeClr val="bg2"/>
                </a:solidFill>
              </a:rPr>
              <a:t> Town Clerk’s Office   781-596-4167</a:t>
            </a:r>
          </a:p>
          <a:p>
            <a:pPr algn="ctr">
              <a:buBlip>
                <a:blip r:embed="rId8">
                  <a:extLst>
                    <a:ext uri="{837473B0-CC2E-450A-ABE3-18F120FF3D39}">
                      <a1611:picAttrSrcUrl xmlns:a1611="http://schemas.microsoft.com/office/drawing/2016/11/main" r:id="rId9"/>
                    </a:ext>
                  </a:extLst>
                </a:blip>
              </a:buBlip>
            </a:pPr>
            <a:r>
              <a:rPr lang="en-US" dirty="0">
                <a:solidFill>
                  <a:schemeClr val="bg2"/>
                </a:solidFill>
              </a:rPr>
              <a:t> SEC Website:  </a:t>
            </a:r>
            <a:r>
              <a:rPr lang="en-US" u="sng" dirty="0"/>
              <a:t>sec.state.ma.us</a:t>
            </a:r>
          </a:p>
          <a:p>
            <a:pPr algn="ctr">
              <a:buBlip>
                <a:blip r:embed="rId10"/>
              </a:buBlip>
            </a:pPr>
            <a:r>
              <a:rPr lang="en-US" dirty="0">
                <a:solidFill>
                  <a:schemeClr val="bg2"/>
                </a:solidFill>
              </a:rPr>
              <a:t> swampscottma.gov</a:t>
            </a:r>
          </a:p>
        </p:txBody>
      </p:sp>
    </p:spTree>
    <p:extLst>
      <p:ext uri="{BB962C8B-B14F-4D97-AF65-F5344CB8AC3E}">
        <p14:creationId xmlns:p14="http://schemas.microsoft.com/office/powerpoint/2010/main" val="3870605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4F3DC-DBBF-4F03-8064-367BB66738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6424" y="193965"/>
            <a:ext cx="8791575" cy="1274618"/>
          </a:xfrm>
        </p:spPr>
        <p:txBody>
          <a:bodyPr>
            <a:normAutofit/>
          </a:bodyPr>
          <a:lstStyle/>
          <a:p>
            <a:r>
              <a:rPr lang="en-US" dirty="0"/>
              <a:t>          2020 ELECTIONS 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2F8F81-D55B-407E-BC21-E625DC9302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76424" y="1717965"/>
            <a:ext cx="8791575" cy="3539836"/>
          </a:xfrm>
        </p:spPr>
        <p:txBody>
          <a:bodyPr/>
          <a:lstStyle/>
          <a:p>
            <a:pPr marL="342900" indent="-342900">
              <a:buBlip>
                <a:blip r:embed="rId2">
                  <a:extLst>
                    <a:ext uri="{837473B0-CC2E-450A-ABE3-18F120FF3D39}">
                      <a1611:picAttrSrcUrl xmlns:a1611="http://schemas.microsoft.com/office/drawing/2016/11/main" r:id="rId3"/>
                    </a:ext>
                  </a:extLst>
                </a:blip>
              </a:buBlip>
            </a:pPr>
            <a:r>
              <a:rPr lang="en-US" dirty="0">
                <a:solidFill>
                  <a:schemeClr val="bg2"/>
                </a:solidFill>
              </a:rPr>
              <a:t>  </a:t>
            </a:r>
            <a:r>
              <a:rPr lang="en-US" dirty="0">
                <a:solidFill>
                  <a:schemeClr val="tx1"/>
                </a:solidFill>
              </a:rPr>
              <a:t>March 3rd, 2020 Pres. Primary, April 28</a:t>
            </a:r>
            <a:r>
              <a:rPr lang="en-US" baseline="30000" dirty="0">
                <a:solidFill>
                  <a:schemeClr val="tx1"/>
                </a:solidFill>
              </a:rPr>
              <a:t>th</a:t>
            </a:r>
            <a:r>
              <a:rPr lang="en-US" dirty="0">
                <a:solidFill>
                  <a:schemeClr val="tx1"/>
                </a:solidFill>
              </a:rPr>
              <a:t> Local, Sept 1</a:t>
            </a:r>
            <a:r>
              <a:rPr lang="en-US" baseline="30000" dirty="0">
                <a:solidFill>
                  <a:schemeClr val="tx1"/>
                </a:solidFill>
              </a:rPr>
              <a:t>st</a:t>
            </a:r>
            <a:r>
              <a:rPr lang="en-US" dirty="0">
                <a:solidFill>
                  <a:schemeClr val="tx1"/>
                </a:solidFill>
              </a:rPr>
              <a:t> State Primary 	&amp; Nov. 3</a:t>
            </a:r>
            <a:r>
              <a:rPr lang="en-US" baseline="30000" dirty="0">
                <a:solidFill>
                  <a:schemeClr val="tx1"/>
                </a:solidFill>
              </a:rPr>
              <a:t>rd</a:t>
            </a:r>
            <a:r>
              <a:rPr lang="en-US" dirty="0">
                <a:solidFill>
                  <a:schemeClr val="tx1"/>
                </a:solidFill>
              </a:rPr>
              <a:t> Presidential</a:t>
            </a:r>
          </a:p>
          <a:p>
            <a:pPr marL="342900" indent="-342900">
              <a:buBlip>
                <a:blip r:embed="rId2">
                  <a:extLst>
                    <a:ext uri="{837473B0-CC2E-450A-ABE3-18F120FF3D39}">
                      <a1611:picAttrSrcUrl xmlns:a1611="http://schemas.microsoft.com/office/drawing/2016/11/main" r:id="rId3"/>
                    </a:ext>
                  </a:extLst>
                </a:blip>
              </a:buBlip>
            </a:pPr>
            <a:r>
              <a:rPr lang="en-US" dirty="0">
                <a:solidFill>
                  <a:schemeClr val="tx1"/>
                </a:solidFill>
              </a:rPr>
              <a:t> March 3, 2020 Presidential Primary</a:t>
            </a:r>
          </a:p>
          <a:p>
            <a:pPr marL="342900" indent="-342900">
              <a:buBlip>
                <a:blip r:embed="rId2">
                  <a:extLst>
                    <a:ext uri="{837473B0-CC2E-450A-ABE3-18F120FF3D39}">
                      <a1611:picAttrSrcUrl xmlns:a1611="http://schemas.microsoft.com/office/drawing/2016/11/main" r:id="rId3"/>
                    </a:ext>
                  </a:extLst>
                </a:blip>
              </a:buBlip>
            </a:pPr>
            <a:r>
              <a:rPr lang="en-US" dirty="0">
                <a:solidFill>
                  <a:schemeClr val="tx1"/>
                </a:solidFill>
              </a:rPr>
              <a:t> Feb. 12</a:t>
            </a:r>
            <a:r>
              <a:rPr lang="en-US" baseline="30000" dirty="0">
                <a:solidFill>
                  <a:schemeClr val="tx1"/>
                </a:solidFill>
              </a:rPr>
              <a:t>th</a:t>
            </a:r>
            <a:r>
              <a:rPr lang="en-US" dirty="0">
                <a:solidFill>
                  <a:schemeClr val="tx1"/>
                </a:solidFill>
              </a:rPr>
              <a:t> Last Day to register to vote/change party affiliation</a:t>
            </a:r>
          </a:p>
          <a:p>
            <a:pPr marL="342900" indent="-342900">
              <a:buBlip>
                <a:blip r:embed="rId2">
                  <a:extLst>
                    <a:ext uri="{837473B0-CC2E-450A-ABE3-18F120FF3D39}">
                      <a1611:picAttrSrcUrl xmlns:a1611="http://schemas.microsoft.com/office/drawing/2016/11/main" r:id="rId3"/>
                    </a:ext>
                  </a:extLst>
                </a:blip>
              </a:buBlip>
            </a:pPr>
            <a:r>
              <a:rPr lang="en-US" dirty="0">
                <a:solidFill>
                  <a:schemeClr val="tx1"/>
                </a:solidFill>
              </a:rPr>
              <a:t> EARLY VOTING Monday, FEB. 24</a:t>
            </a:r>
            <a:r>
              <a:rPr lang="en-US" baseline="30000" dirty="0">
                <a:solidFill>
                  <a:schemeClr val="tx1"/>
                </a:solidFill>
              </a:rPr>
              <a:t>TH</a:t>
            </a:r>
            <a:r>
              <a:rPr lang="en-US" dirty="0">
                <a:solidFill>
                  <a:schemeClr val="tx1"/>
                </a:solidFill>
              </a:rPr>
              <a:t> THRU Friday, FEB 28</a:t>
            </a:r>
            <a:r>
              <a:rPr lang="en-US" baseline="30000" dirty="0">
                <a:solidFill>
                  <a:schemeClr val="tx1"/>
                </a:solidFill>
              </a:rPr>
              <a:t>TH</a:t>
            </a:r>
            <a:r>
              <a:rPr lang="en-US" dirty="0">
                <a:solidFill>
                  <a:schemeClr val="tx1"/>
                </a:solidFill>
              </a:rPr>
              <a:t> IN TOWN Hall</a:t>
            </a:r>
          </a:p>
          <a:p>
            <a:pPr marL="342900" indent="-342900">
              <a:buBlip>
                <a:blip r:embed="rId2">
                  <a:extLst>
                    <a:ext uri="{837473B0-CC2E-450A-ABE3-18F120FF3D39}">
                      <a1611:picAttrSrcUrl xmlns:a1611="http://schemas.microsoft.com/office/drawing/2016/11/main" r:id="rId3"/>
                    </a:ext>
                  </a:extLst>
                </a:blip>
              </a:buBlip>
            </a:pPr>
            <a:r>
              <a:rPr lang="en-US" dirty="0">
                <a:solidFill>
                  <a:schemeClr val="tx1"/>
                </a:solidFill>
              </a:rPr>
              <a:t> EV hours:  Mon. thru Thurs. 8AM TO 8PM &amp; Friday 8AM to 12PM </a:t>
            </a:r>
          </a:p>
          <a:p>
            <a:pPr marL="342900" indent="-342900">
              <a:buBlip>
                <a:blip r:embed="rId2">
                  <a:extLst>
                    <a:ext uri="{837473B0-CC2E-450A-ABE3-18F120FF3D39}">
                      <a1611:picAttrSrcUrl xmlns:a1611="http://schemas.microsoft.com/office/drawing/2016/11/main" r:id="rId3"/>
                    </a:ext>
                  </a:extLst>
                </a:blip>
              </a:buBlip>
            </a:pPr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bg2"/>
              </a:solidFill>
            </a:endParaRPr>
          </a:p>
        </p:txBody>
      </p:sp>
      <p:pic>
        <p:nvPicPr>
          <p:cNvPr id="5" name="Picture 4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6AD124DE-3884-4D82-9C36-FEE2D91BE2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0137253" y="167691"/>
            <a:ext cx="1900778" cy="142558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3ED84D2-9542-435F-ADD9-CAA257208E28}"/>
              </a:ext>
            </a:extLst>
          </p:cNvPr>
          <p:cNvSpPr txBox="1"/>
          <p:nvPr/>
        </p:nvSpPr>
        <p:spPr>
          <a:xfrm>
            <a:off x="3412503" y="7909973"/>
            <a:ext cx="1100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5" tooltip="http://www.franklinmatters.org/2016/04/upcoming-events-in-franklin-ma-area-fri.html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6" tooltip="https://creativecommons.org/licenses/by-nc-sa/3.0/"/>
              </a:rPr>
              <a:t>CC BY-SA-NC</a:t>
            </a:r>
            <a:endParaRPr lang="en-US" sz="900"/>
          </a:p>
        </p:txBody>
      </p:sp>
      <p:pic>
        <p:nvPicPr>
          <p:cNvPr id="8" name="Picture 7" descr="A close up of a red blanket&#10;&#10;Description automatically generated">
            <a:extLst>
              <a:ext uri="{FF2B5EF4-FFF2-40B4-BE49-F238E27FC236}">
                <a16:creationId xmlns:a16="http://schemas.microsoft.com/office/drawing/2014/main" id="{E242FABF-DF51-4B35-AFCE-42DBCECADCD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9990795" y="5308073"/>
            <a:ext cx="2047236" cy="135596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097E1BC-CF84-4627-9A79-5951393C91A0}"/>
              </a:ext>
            </a:extLst>
          </p:cNvPr>
          <p:cNvSpPr txBox="1"/>
          <p:nvPr/>
        </p:nvSpPr>
        <p:spPr>
          <a:xfrm>
            <a:off x="7558382" y="7322884"/>
            <a:ext cx="2047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8" tooltip="http://newsofmillcreek.tennismillcreek.com/content/candidates-mill-creek-snohomish-county-2015-elections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9" tooltip="https://creativecommons.org/licenses/by/3.0/"/>
              </a:rPr>
              <a:t>CC BY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202157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DB826-C329-4412-83C7-9EF23879B8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Blip>
                <a:blip r:embed="rId2">
                  <a:extLst>
                    <a:ext uri="{837473B0-CC2E-450A-ABE3-18F120FF3D39}">
                      <a1611:picAttrSrcUrl xmlns:a1611="http://schemas.microsoft.com/office/drawing/2016/11/main" r:id="rId3"/>
                    </a:ext>
                  </a:extLst>
                </a:blip>
              </a:buBlip>
            </a:pPr>
            <a:endParaRPr lang="en-US" dirty="0"/>
          </a:p>
          <a:p>
            <a:pPr>
              <a:buBlip>
                <a:blip r:embed="rId2">
                  <a:extLst>
                    <a:ext uri="{837473B0-CC2E-450A-ABE3-18F120FF3D39}">
                      <a1611:picAttrSrcUrl xmlns:a1611="http://schemas.microsoft.com/office/drawing/2016/11/main" r:id="rId3"/>
                    </a:ext>
                  </a:extLst>
                </a:blip>
              </a:buBlip>
            </a:pPr>
            <a:endParaRPr lang="en-US" dirty="0"/>
          </a:p>
          <a:p>
            <a:pPr>
              <a:buBlip>
                <a:blip r:embed="rId2">
                  <a:extLst>
                    <a:ext uri="{837473B0-CC2E-450A-ABE3-18F120FF3D39}">
                      <a1611:picAttrSrcUrl xmlns:a1611="http://schemas.microsoft.com/office/drawing/2016/11/main" r:id="rId3"/>
                    </a:ext>
                  </a:extLst>
                </a:blip>
              </a:buBlip>
            </a:pPr>
            <a:endParaRPr lang="en-US" dirty="0"/>
          </a:p>
          <a:p>
            <a:pPr>
              <a:buBlip>
                <a:blip r:embed="rId2">
                  <a:extLst>
                    <a:ext uri="{837473B0-CC2E-450A-ABE3-18F120FF3D39}">
                      <a1611:picAttrSrcUrl xmlns:a1611="http://schemas.microsoft.com/office/drawing/2016/11/main" r:id="rId3"/>
                    </a:ext>
                  </a:extLst>
                </a:blip>
              </a:buBlip>
            </a:pPr>
            <a:endParaRPr lang="en-US" dirty="0"/>
          </a:p>
          <a:p>
            <a:pPr>
              <a:buBlip>
                <a:blip r:embed="rId2">
                  <a:extLst>
                    <a:ext uri="{837473B0-CC2E-450A-ABE3-18F120FF3D39}">
                      <a1611:picAttrSrcUrl xmlns:a1611="http://schemas.microsoft.com/office/drawing/2016/11/main" r:id="rId3"/>
                    </a:ext>
                  </a:extLst>
                </a:blip>
              </a:buBlip>
            </a:pPr>
            <a:endParaRPr lang="en-US" dirty="0"/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046664DF-3E78-40AC-B702-D32ABE25E8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93824" y="1285620"/>
            <a:ext cx="2795065" cy="4505579"/>
          </a:xfrm>
          <a:prstGeom prst="rect">
            <a:avLst/>
          </a:prstGeom>
        </p:spPr>
      </p:pic>
      <p:pic>
        <p:nvPicPr>
          <p:cNvPr id="7" name="Picture 6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E9356CF7-22F0-457C-8FCE-B1DDDFEA64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863" y="1299214"/>
            <a:ext cx="2743200" cy="4491987"/>
          </a:xfrm>
          <a:prstGeom prst="rect">
            <a:avLst/>
          </a:prstGeom>
        </p:spPr>
      </p:pic>
      <p:pic>
        <p:nvPicPr>
          <p:cNvPr id="11" name="Picture 10" descr="A screenshot of a cell phone&#10;&#10;Description automatically generated">
            <a:extLst>
              <a:ext uri="{FF2B5EF4-FFF2-40B4-BE49-F238E27FC236}">
                <a16:creationId xmlns:a16="http://schemas.microsoft.com/office/drawing/2014/main" id="{876C9418-5012-4879-BC71-153B841227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98450" y="1285621"/>
            <a:ext cx="2743200" cy="4505579"/>
          </a:xfrm>
          <a:prstGeom prst="rect">
            <a:avLst/>
          </a:prstGeom>
        </p:spPr>
      </p:pic>
      <p:pic>
        <p:nvPicPr>
          <p:cNvPr id="17" name="Picture 16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E7D7968E-B1A0-4935-92B3-4C7968375C3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86102" y="1299211"/>
            <a:ext cx="2960174" cy="4505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8106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87AC6-A0E4-4D0C-8C31-CB69005AC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916667"/>
          </a:xfrm>
        </p:spPr>
        <p:txBody>
          <a:bodyPr>
            <a:normAutofit/>
          </a:bodyPr>
          <a:lstStyle/>
          <a:p>
            <a:r>
              <a:rPr lang="en-US" sz="4800" dirty="0"/>
              <a:t>Absentee voting VS early voting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0C3E77-D34F-4DE7-9D72-C9147562B6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41410" y="1719743"/>
            <a:ext cx="4878389" cy="4071457"/>
          </a:xfrm>
        </p:spPr>
        <p:txBody>
          <a:bodyPr/>
          <a:lstStyle/>
          <a:p>
            <a:pPr marL="0" indent="0">
              <a:buNone/>
            </a:pPr>
            <a:r>
              <a:rPr lang="en-US" i="1" u="sng" dirty="0"/>
              <a:t>ABSENTEE VOTING</a:t>
            </a:r>
          </a:p>
          <a:p>
            <a:pPr>
              <a:buBlip>
                <a:blip r:embed="rId2">
                  <a:extLst>
                    <a:ext uri="{837473B0-CC2E-450A-ABE3-18F120FF3D39}">
                      <a1611:picAttrSrcUrl xmlns:a1611="http://schemas.microsoft.com/office/drawing/2016/11/main" r:id="rId3"/>
                    </a:ext>
                  </a:extLst>
                </a:blip>
              </a:buBlip>
            </a:pPr>
            <a:r>
              <a:rPr lang="en-US" i="1" dirty="0"/>
              <a:t> Excuse needed</a:t>
            </a:r>
          </a:p>
          <a:p>
            <a:pPr>
              <a:buBlip>
                <a:blip r:embed="rId2">
                  <a:extLst>
                    <a:ext uri="{837473B0-CC2E-450A-ABE3-18F120FF3D39}">
                      <a1611:picAttrSrcUrl xmlns:a1611="http://schemas.microsoft.com/office/drawing/2016/11/main" r:id="rId3"/>
                    </a:ext>
                  </a:extLst>
                </a:blip>
              </a:buBlip>
            </a:pPr>
            <a:r>
              <a:rPr lang="en-US" i="1" dirty="0"/>
              <a:t> Application needed</a:t>
            </a:r>
          </a:p>
          <a:p>
            <a:pPr>
              <a:buBlip>
                <a:blip r:embed="rId2">
                  <a:extLst>
                    <a:ext uri="{837473B0-CC2E-450A-ABE3-18F120FF3D39}">
                      <a1611:picAttrSrcUrl xmlns:a1611="http://schemas.microsoft.com/office/drawing/2016/11/main" r:id="rId3"/>
                    </a:ext>
                  </a:extLst>
                </a:blip>
              </a:buBlip>
            </a:pPr>
            <a:r>
              <a:rPr lang="en-US" i="1" dirty="0"/>
              <a:t> The voter or family member may apply</a:t>
            </a:r>
          </a:p>
          <a:p>
            <a:pPr>
              <a:buBlip>
                <a:blip r:embed="rId2">
                  <a:extLst>
                    <a:ext uri="{837473B0-CC2E-450A-ABE3-18F120FF3D39}">
                      <a1611:picAttrSrcUrl xmlns:a1611="http://schemas.microsoft.com/office/drawing/2016/11/main" r:id="rId3"/>
                    </a:ext>
                  </a:extLst>
                </a:blip>
              </a:buBlip>
            </a:pPr>
            <a:r>
              <a:rPr lang="en-US" i="1" dirty="0"/>
              <a:t> Deadline to apply: noon the day before election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932874-5B20-46C9-BA69-B3D5C7D0FE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719743"/>
            <a:ext cx="4875211" cy="4071457"/>
          </a:xfrm>
        </p:spPr>
        <p:txBody>
          <a:bodyPr/>
          <a:lstStyle/>
          <a:p>
            <a:pPr marL="0" indent="0">
              <a:buNone/>
            </a:pPr>
            <a:r>
              <a:rPr lang="en-US" i="1" u="sng" dirty="0"/>
              <a:t>EARLY VOTING</a:t>
            </a:r>
          </a:p>
          <a:p>
            <a:pPr>
              <a:buBlip>
                <a:blip r:embed="rId2">
                  <a:extLst>
                    <a:ext uri="{837473B0-CC2E-450A-ABE3-18F120FF3D39}">
                      <a1611:picAttrSrcUrl xmlns:a1611="http://schemas.microsoft.com/office/drawing/2016/11/main" r:id="rId3"/>
                    </a:ext>
                  </a:extLst>
                </a:blip>
              </a:buBlip>
            </a:pPr>
            <a:r>
              <a:rPr lang="en-US" i="1" dirty="0"/>
              <a:t> No excuse needed</a:t>
            </a:r>
          </a:p>
          <a:p>
            <a:pPr>
              <a:buBlip>
                <a:blip r:embed="rId2">
                  <a:extLst>
                    <a:ext uri="{837473B0-CC2E-450A-ABE3-18F120FF3D39}">
                      <a1611:picAttrSrcUrl xmlns:a1611="http://schemas.microsoft.com/office/drawing/2016/11/main" r:id="rId3"/>
                    </a:ext>
                  </a:extLst>
                </a:blip>
              </a:buBlip>
            </a:pPr>
            <a:r>
              <a:rPr lang="en-US" i="1" dirty="0"/>
              <a:t> No application needed unless requesting through the mail</a:t>
            </a:r>
          </a:p>
          <a:p>
            <a:pPr>
              <a:buBlip>
                <a:blip r:embed="rId2">
                  <a:extLst>
                    <a:ext uri="{837473B0-CC2E-450A-ABE3-18F120FF3D39}">
                      <a1611:picAttrSrcUrl xmlns:a1611="http://schemas.microsoft.com/office/drawing/2016/11/main" r:id="rId3"/>
                    </a:ext>
                  </a:extLst>
                </a:blip>
              </a:buBlip>
            </a:pPr>
            <a:r>
              <a:rPr lang="en-US" i="1" dirty="0"/>
              <a:t> Voter only must apply</a:t>
            </a:r>
          </a:p>
          <a:p>
            <a:pPr>
              <a:buBlip>
                <a:blip r:embed="rId2">
                  <a:extLst>
                    <a:ext uri="{837473B0-CC2E-450A-ABE3-18F120FF3D39}">
                      <a1611:picAttrSrcUrl xmlns:a1611="http://schemas.microsoft.com/office/drawing/2016/11/main" r:id="rId3"/>
                    </a:ext>
                  </a:extLst>
                </a:blip>
              </a:buBlip>
            </a:pPr>
            <a:r>
              <a:rPr lang="en-US" i="1" dirty="0"/>
              <a:t> Deadline to apply; last day of Early Voting</a:t>
            </a:r>
          </a:p>
          <a:p>
            <a:pPr marL="0" indent="0">
              <a:buNone/>
            </a:pPr>
            <a:endParaRPr lang="en-US" i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9059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BECCA-639C-4AA6-AF4F-DFFC3F1CE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0804" y="102695"/>
            <a:ext cx="9905998" cy="1365888"/>
          </a:xfrm>
        </p:spPr>
        <p:txBody>
          <a:bodyPr>
            <a:normAutofit/>
          </a:bodyPr>
          <a:lstStyle/>
          <a:p>
            <a:r>
              <a:rPr lang="en-US" sz="4800" dirty="0"/>
              <a:t>  APRIL 28, 2020 LOCAL ELECTION</a:t>
            </a:r>
          </a:p>
        </p:txBody>
      </p:sp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FEF0EEFB-0ADE-471A-BB80-ECC4E8D97D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5773" y="1468583"/>
            <a:ext cx="3859907" cy="5029200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DB826-C329-4412-83C7-9EF23879B8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6727" y="2249487"/>
            <a:ext cx="4710683" cy="3541714"/>
          </a:xfrm>
        </p:spPr>
        <p:txBody>
          <a:bodyPr>
            <a:normAutofit/>
          </a:bodyPr>
          <a:lstStyle/>
          <a:p>
            <a:pPr>
              <a:buBlip>
                <a:blip r:embed="rId4">
                  <a:extLst>
                    <a:ext uri="{837473B0-CC2E-450A-ABE3-18F120FF3D39}">
                      <a1611:picAttrSrcUrl xmlns:a1611="http://schemas.microsoft.com/office/drawing/2016/11/main" r:id="rId5"/>
                    </a:ext>
                  </a:extLst>
                </a:blip>
              </a:buBlip>
            </a:pPr>
            <a:endParaRPr lang="en-US" dirty="0"/>
          </a:p>
          <a:p>
            <a:pPr>
              <a:buBlip>
                <a:blip r:embed="rId4">
                  <a:extLst>
                    <a:ext uri="{837473B0-CC2E-450A-ABE3-18F120FF3D39}">
                      <a1611:picAttrSrcUrl xmlns:a1611="http://schemas.microsoft.com/office/drawing/2016/11/main" r:id="rId5"/>
                    </a:ext>
                  </a:extLst>
                </a:blip>
              </a:buBlip>
            </a:pPr>
            <a:endParaRPr lang="en-US" dirty="0"/>
          </a:p>
          <a:p>
            <a:pPr>
              <a:buBlip>
                <a:blip r:embed="rId4">
                  <a:extLst>
                    <a:ext uri="{837473B0-CC2E-450A-ABE3-18F120FF3D39}">
                      <a1611:picAttrSrcUrl xmlns:a1611="http://schemas.microsoft.com/office/drawing/2016/11/main" r:id="rId5"/>
                    </a:ext>
                  </a:extLst>
                </a:blip>
              </a:buBlip>
            </a:pPr>
            <a:endParaRPr lang="en-US" dirty="0"/>
          </a:p>
          <a:p>
            <a:pPr>
              <a:buBlip>
                <a:blip r:embed="rId4">
                  <a:extLst>
                    <a:ext uri="{837473B0-CC2E-450A-ABE3-18F120FF3D39}">
                      <a1611:picAttrSrcUrl xmlns:a1611="http://schemas.microsoft.com/office/drawing/2016/11/main" r:id="rId5"/>
                    </a:ext>
                  </a:extLst>
                </a:blip>
              </a:buBlip>
            </a:pPr>
            <a:endParaRPr lang="en-US" dirty="0"/>
          </a:p>
          <a:p>
            <a:pPr>
              <a:buBlip>
                <a:blip r:embed="rId4">
                  <a:extLst>
                    <a:ext uri="{837473B0-CC2E-450A-ABE3-18F120FF3D39}">
                      <a1611:picAttrSrcUrl xmlns:a1611="http://schemas.microsoft.com/office/drawing/2016/11/main" r:id="rId5"/>
                    </a:ext>
                  </a:extLst>
                </a:blip>
              </a:buBlip>
            </a:pPr>
            <a:endParaRPr lang="en-US" dirty="0"/>
          </a:p>
        </p:txBody>
      </p:sp>
      <p:pic>
        <p:nvPicPr>
          <p:cNvPr id="7" name="Picture 6" descr="A screenshot of text&#10;&#10;Description automatically generated">
            <a:extLst>
              <a:ext uri="{FF2B5EF4-FFF2-40B4-BE49-F238E27FC236}">
                <a16:creationId xmlns:a16="http://schemas.microsoft.com/office/drawing/2014/main" id="{E2B7C4C4-5BDA-4E08-A8B6-FF8DADD4742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95367" y="1468583"/>
            <a:ext cx="3859907" cy="5029200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582421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BECCA-639C-4AA6-AF4F-DFFC3F1CE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016318"/>
          </a:xfrm>
        </p:spPr>
        <p:txBody>
          <a:bodyPr>
            <a:normAutofit/>
          </a:bodyPr>
          <a:lstStyle/>
          <a:p>
            <a:r>
              <a:rPr lang="en-US" sz="4800" dirty="0"/>
              <a:t>          VOTER REGISTRATION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DB826-C329-4412-83C7-9EF23879B8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293092"/>
            <a:ext cx="9905999" cy="44981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	</a:t>
            </a:r>
          </a:p>
          <a:p>
            <a:pPr>
              <a:buBlip>
                <a:blip r:embed="rId2"/>
              </a:buBlip>
            </a:pPr>
            <a:r>
              <a:rPr lang="en-US" dirty="0"/>
              <a:t>  MUST BE 18 ON OR BEFORE ELECTION DAY,  PRE-REGISTRATION 	ALLOWED</a:t>
            </a:r>
          </a:p>
          <a:p>
            <a:pPr>
              <a:buBlip>
                <a:blip r:embed="rId2"/>
              </a:buBlip>
            </a:pPr>
            <a:r>
              <a:rPr lang="en-US" dirty="0"/>
              <a:t> New law allows voter registration thru health agencies; MA Health &amp;   	Health Connector</a:t>
            </a:r>
          </a:p>
          <a:p>
            <a:pPr>
              <a:buBlip>
                <a:blip r:embed="rId2">
                  <a:extLst>
                    <a:ext uri="{837473B0-CC2E-450A-ABE3-18F120FF3D39}">
                      <a1611:picAttrSrcUrl xmlns:a1611="http://schemas.microsoft.com/office/drawing/2016/11/main" r:id="rId3"/>
                    </a:ext>
                  </a:extLst>
                </a:blip>
              </a:buBlip>
            </a:pPr>
            <a:r>
              <a:rPr lang="en-US" dirty="0"/>
              <a:t>  Voter Resources by visiting Secretary Galvin’s website:  sec.state.ma.us or 	you may call or visit the Town Clerk’s Office</a:t>
            </a:r>
          </a:p>
          <a:p>
            <a:pPr>
              <a:buBlip>
                <a:blip r:embed="rId2">
                  <a:extLst>
                    <a:ext uri="{837473B0-CC2E-450A-ABE3-18F120FF3D39}">
                      <a1611:picAttrSrcUrl xmlns:a1611="http://schemas.microsoft.com/office/drawing/2016/11/main" r:id="rId3"/>
                    </a:ext>
                  </a:extLst>
                </a:blip>
              </a:buBlip>
            </a:pPr>
            <a:r>
              <a:rPr lang="en-US" dirty="0"/>
              <a:t>  Don’t wait, check your voter status early!</a:t>
            </a:r>
          </a:p>
          <a:p>
            <a:pPr>
              <a:buBlip>
                <a:blip r:embed="rId2">
                  <a:extLst>
                    <a:ext uri="{837473B0-CC2E-450A-ABE3-18F120FF3D39}">
                      <a1611:picAttrSrcUrl xmlns:a1611="http://schemas.microsoft.com/office/drawing/2016/11/main" r:id="rId3"/>
                    </a:ext>
                  </a:extLst>
                </a:blip>
              </a:buBlip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>
              <a:buBlip>
                <a:blip r:embed="rId2">
                  <a:extLst>
                    <a:ext uri="{837473B0-CC2E-450A-ABE3-18F120FF3D39}">
                      <a1611:picAttrSrcUrl xmlns:a1611="http://schemas.microsoft.com/office/drawing/2016/11/main" r:id="rId3"/>
                    </a:ext>
                  </a:extLst>
                </a:blip>
              </a:buBlip>
            </a:pPr>
            <a:endParaRPr lang="en-US" dirty="0"/>
          </a:p>
          <a:p>
            <a:pPr>
              <a:buBlip>
                <a:blip r:embed="rId2">
                  <a:extLst>
                    <a:ext uri="{837473B0-CC2E-450A-ABE3-18F120FF3D39}">
                      <a1611:picAttrSrcUrl xmlns:a1611="http://schemas.microsoft.com/office/drawing/2016/11/main" r:id="rId3"/>
                    </a:ext>
                  </a:extLst>
                </a:blip>
              </a:buBlip>
            </a:pPr>
            <a:endParaRPr lang="en-US" dirty="0"/>
          </a:p>
          <a:p>
            <a:pPr>
              <a:buBlip>
                <a:blip r:embed="rId2">
                  <a:extLst>
                    <a:ext uri="{837473B0-CC2E-450A-ABE3-18F120FF3D39}">
                      <a1611:picAttrSrcUrl xmlns:a1611="http://schemas.microsoft.com/office/drawing/2016/11/main" r:id="rId3"/>
                    </a:ext>
                  </a:extLst>
                </a:blip>
              </a:buBlip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5968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87AC6-A0E4-4D0C-8C31-CB69005AC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916667"/>
          </a:xfrm>
        </p:spPr>
        <p:txBody>
          <a:bodyPr>
            <a:normAutofit/>
          </a:bodyPr>
          <a:lstStyle/>
          <a:p>
            <a:r>
              <a:rPr lang="en-US" sz="4800" dirty="0"/>
              <a:t>Annual census &amp; federal census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0C3E77-D34F-4DE7-9D72-C9147562B6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41410" y="1535185"/>
            <a:ext cx="4878389" cy="4256015"/>
          </a:xfrm>
        </p:spPr>
        <p:txBody>
          <a:bodyPr/>
          <a:lstStyle/>
          <a:p>
            <a:pPr marL="0" indent="0">
              <a:buNone/>
            </a:pPr>
            <a:r>
              <a:rPr lang="en-US" i="1" dirty="0">
                <a:solidFill>
                  <a:schemeClr val="bg2"/>
                </a:solidFill>
              </a:rPr>
              <a:t>       </a:t>
            </a:r>
            <a:r>
              <a:rPr lang="en-US" i="1" u="sng" dirty="0"/>
              <a:t>ANNUAL CENSUS</a:t>
            </a:r>
          </a:p>
          <a:p>
            <a:pPr>
              <a:buBlip>
                <a:blip r:embed="rId2">
                  <a:extLst>
                    <a:ext uri="{837473B0-CC2E-450A-ABE3-18F120FF3D39}">
                      <a1611:picAttrSrcUrl xmlns:a1611="http://schemas.microsoft.com/office/drawing/2016/11/main" r:id="rId3"/>
                    </a:ext>
                  </a:extLst>
                </a:blip>
              </a:buBlip>
            </a:pPr>
            <a:r>
              <a:rPr lang="en-US" i="1" dirty="0"/>
              <a:t> Mailing 2</a:t>
            </a:r>
            <a:r>
              <a:rPr lang="en-US" i="1" baseline="30000" dirty="0"/>
              <a:t>nd</a:t>
            </a:r>
            <a:r>
              <a:rPr lang="en-US" i="1" dirty="0"/>
              <a:t> week of Feb.</a:t>
            </a:r>
          </a:p>
          <a:p>
            <a:pPr>
              <a:buBlip>
                <a:blip r:embed="rId2">
                  <a:extLst>
                    <a:ext uri="{837473B0-CC2E-450A-ABE3-18F120FF3D39}">
                      <a1611:picAttrSrcUrl xmlns:a1611="http://schemas.microsoft.com/office/drawing/2016/11/main" r:id="rId3"/>
                    </a:ext>
                  </a:extLst>
                </a:blip>
              </a:buBlip>
            </a:pPr>
            <a:r>
              <a:rPr lang="en-US" i="1" dirty="0"/>
              <a:t> Does not Register you to Vote!</a:t>
            </a:r>
          </a:p>
          <a:p>
            <a:pPr>
              <a:buBlip>
                <a:blip r:embed="rId2">
                  <a:extLst>
                    <a:ext uri="{837473B0-CC2E-450A-ABE3-18F120FF3D39}">
                      <a1611:picAttrSrcUrl xmlns:a1611="http://schemas.microsoft.com/office/drawing/2016/11/main" r:id="rId3"/>
                    </a:ext>
                  </a:extLst>
                </a:blip>
              </a:buBlip>
            </a:pPr>
            <a:r>
              <a:rPr lang="en-US" i="1" dirty="0"/>
              <a:t> Failure to return shall result in removal from the active voting list</a:t>
            </a:r>
          </a:p>
          <a:p>
            <a:pPr>
              <a:buBlip>
                <a:blip r:embed="rId2">
                  <a:extLst>
                    <a:ext uri="{837473B0-CC2E-450A-ABE3-18F120FF3D39}">
                      <a1611:picAttrSrcUrl xmlns:a1611="http://schemas.microsoft.com/office/drawing/2016/11/main" r:id="rId3"/>
                    </a:ext>
                  </a:extLst>
                </a:blip>
              </a:buBlip>
            </a:pPr>
            <a:r>
              <a:rPr lang="en-US" i="1" dirty="0"/>
              <a:t> Everyone in a household must be included on the Census</a:t>
            </a:r>
          </a:p>
          <a:p>
            <a:endParaRPr lang="en-US" i="1" dirty="0">
              <a:solidFill>
                <a:schemeClr val="bg2"/>
              </a:solidFill>
            </a:endParaRPr>
          </a:p>
          <a:p>
            <a:endParaRPr lang="en-US" i="1" dirty="0">
              <a:solidFill>
                <a:schemeClr val="bg2"/>
              </a:solidFill>
            </a:endParaRPr>
          </a:p>
          <a:p>
            <a:endParaRPr lang="en-US" i="1" dirty="0">
              <a:solidFill>
                <a:schemeClr val="bg2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932874-5B20-46C9-BA69-B3D5C7D0FE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535185"/>
            <a:ext cx="4875211" cy="5022633"/>
          </a:xfrm>
        </p:spPr>
        <p:txBody>
          <a:bodyPr/>
          <a:lstStyle/>
          <a:p>
            <a:pPr marL="0" indent="0">
              <a:buNone/>
            </a:pPr>
            <a:r>
              <a:rPr lang="en-US" i="1" dirty="0"/>
              <a:t>        </a:t>
            </a:r>
            <a:r>
              <a:rPr lang="en-US" i="1" u="sng" dirty="0"/>
              <a:t>FEDERAL CENSUS</a:t>
            </a:r>
          </a:p>
          <a:p>
            <a:pPr>
              <a:buBlip>
                <a:blip r:embed="rId2">
                  <a:extLst>
                    <a:ext uri="{837473B0-CC2E-450A-ABE3-18F120FF3D39}">
                      <a1611:picAttrSrcUrl xmlns:a1611="http://schemas.microsoft.com/office/drawing/2016/11/main" r:id="rId3"/>
                    </a:ext>
                  </a:extLst>
                </a:blip>
              </a:buBlip>
            </a:pPr>
            <a:r>
              <a:rPr lang="en-US" i="1" dirty="0"/>
              <a:t> Separate from the Annual Street Census</a:t>
            </a:r>
          </a:p>
          <a:p>
            <a:pPr>
              <a:buBlip>
                <a:blip r:embed="rId2">
                  <a:extLst>
                    <a:ext uri="{837473B0-CC2E-450A-ABE3-18F120FF3D39}">
                      <a1611:picAttrSrcUrl xmlns:a1611="http://schemas.microsoft.com/office/drawing/2016/11/main" r:id="rId3"/>
                    </a:ext>
                  </a:extLst>
                </a:blip>
              </a:buBlip>
            </a:pPr>
            <a:r>
              <a:rPr lang="en-US" i="1" dirty="0"/>
              <a:t> Begins March 2020, everyone needs to be counted</a:t>
            </a:r>
          </a:p>
          <a:p>
            <a:pPr>
              <a:buBlip>
                <a:blip r:embed="rId2">
                  <a:extLst>
                    <a:ext uri="{837473B0-CC2E-450A-ABE3-18F120FF3D39}">
                      <a1611:picAttrSrcUrl xmlns:a1611="http://schemas.microsoft.com/office/drawing/2016/11/main" r:id="rId3"/>
                    </a:ext>
                  </a:extLst>
                </a:blip>
              </a:buBlip>
            </a:pPr>
            <a:r>
              <a:rPr lang="en-US" i="1" dirty="0"/>
              <a:t> Ensures municipalities receive their fair share of federal money and political representation</a:t>
            </a:r>
          </a:p>
          <a:p>
            <a:pPr>
              <a:buBlip>
                <a:blip r:embed="rId2">
                  <a:extLst>
                    <a:ext uri="{837473B0-CC2E-450A-ABE3-18F120FF3D39}">
                      <a1611:picAttrSrcUrl xmlns:a1611="http://schemas.microsoft.com/office/drawing/2016/11/main" r:id="rId3"/>
                    </a:ext>
                  </a:extLst>
                </a:blip>
              </a:buBlip>
            </a:pPr>
            <a:r>
              <a:rPr lang="en-US" i="1" dirty="0"/>
              <a:t> How? Online, phone, or mail</a:t>
            </a:r>
          </a:p>
          <a:p>
            <a:pPr marL="0" indent="0">
              <a:buNone/>
            </a:pPr>
            <a:endParaRPr lang="en-US" i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1971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BECCA-639C-4AA6-AF4F-DFFC3F1CE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964" y="618518"/>
            <a:ext cx="10871200" cy="1478570"/>
          </a:xfrm>
        </p:spPr>
        <p:txBody>
          <a:bodyPr>
            <a:normAutofit/>
          </a:bodyPr>
          <a:lstStyle/>
          <a:p>
            <a:r>
              <a:rPr lang="en-US" sz="4800" dirty="0"/>
              <a:t>           2020 dog licensing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DB826-C329-4412-83C7-9EF23879B8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097088"/>
            <a:ext cx="9905999" cy="3541714"/>
          </a:xfrm>
        </p:spPr>
        <p:txBody>
          <a:bodyPr/>
          <a:lstStyle/>
          <a:p>
            <a:pPr>
              <a:buBlip>
                <a:blip r:embed="rId2">
                  <a:extLst>
                    <a:ext uri="{837473B0-CC2E-450A-ABE3-18F120FF3D39}">
                      <a1611:picAttrSrcUrl xmlns:a1611="http://schemas.microsoft.com/office/drawing/2016/11/main" r:id="rId3"/>
                    </a:ext>
                  </a:extLst>
                </a:blip>
              </a:buBlip>
            </a:pPr>
            <a:r>
              <a:rPr lang="en-US" dirty="0"/>
              <a:t> Time to License your dog now!</a:t>
            </a:r>
          </a:p>
          <a:p>
            <a:pPr>
              <a:buBlip>
                <a:blip r:embed="rId2">
                  <a:extLst>
                    <a:ext uri="{837473B0-CC2E-450A-ABE3-18F120FF3D39}">
                      <a1611:picAttrSrcUrl xmlns:a1611="http://schemas.microsoft.com/office/drawing/2016/11/main" r:id="rId3"/>
                    </a:ext>
                  </a:extLst>
                </a:blip>
              </a:buBlip>
            </a:pPr>
            <a:r>
              <a:rPr lang="en-US" dirty="0"/>
              <a:t> 3 Easy Ways to License:  Online, By Mail, In person</a:t>
            </a:r>
          </a:p>
          <a:p>
            <a:pPr>
              <a:buBlip>
                <a:blip r:embed="rId2">
                  <a:extLst>
                    <a:ext uri="{837473B0-CC2E-450A-ABE3-18F120FF3D39}">
                      <a1611:picAttrSrcUrl xmlns:a1611="http://schemas.microsoft.com/office/drawing/2016/11/main" r:id="rId3"/>
                    </a:ext>
                  </a:extLst>
                </a:blip>
              </a:buBlip>
            </a:pPr>
            <a:r>
              <a:rPr lang="en-US" dirty="0"/>
              <a:t>  Must provide proof of rabies</a:t>
            </a:r>
          </a:p>
          <a:p>
            <a:pPr>
              <a:buBlip>
                <a:blip r:embed="rId2">
                  <a:extLst>
                    <a:ext uri="{837473B0-CC2E-450A-ABE3-18F120FF3D39}">
                      <a1611:picAttrSrcUrl xmlns:a1611="http://schemas.microsoft.com/office/drawing/2016/11/main" r:id="rId3"/>
                    </a:ext>
                  </a:extLst>
                </a:blip>
              </a:buBlip>
            </a:pPr>
            <a:r>
              <a:rPr lang="en-US" dirty="0"/>
              <a:t>  License by Feb. 29</a:t>
            </a:r>
            <a:r>
              <a:rPr lang="en-US" baseline="30000" dirty="0"/>
              <a:t>th</a:t>
            </a:r>
            <a:r>
              <a:rPr lang="en-US" dirty="0"/>
              <a:t> to avoid a late fee</a:t>
            </a:r>
          </a:p>
          <a:p>
            <a:pPr>
              <a:buBlip>
                <a:blip r:embed="rId2">
                  <a:extLst>
                    <a:ext uri="{837473B0-CC2E-450A-ABE3-18F120FF3D39}">
                      <a1611:picAttrSrcUrl xmlns:a1611="http://schemas.microsoft.com/office/drawing/2016/11/main" r:id="rId3"/>
                    </a:ext>
                  </a:extLst>
                </a:blip>
              </a:buBlip>
            </a:pPr>
            <a:r>
              <a:rPr lang="en-US" dirty="0"/>
              <a:t>  Licensed 1,100 last year</a:t>
            </a:r>
          </a:p>
          <a:p>
            <a:pPr marL="0" indent="0">
              <a:buNone/>
            </a:pPr>
            <a:endParaRPr lang="en-US" dirty="0"/>
          </a:p>
          <a:p>
            <a:pPr>
              <a:buBlip>
                <a:blip r:embed="rId4">
                  <a:extLst>
                    <a:ext uri="{837473B0-CC2E-450A-ABE3-18F120FF3D39}">
                      <a1611:picAttrSrcUrl xmlns:a1611="http://schemas.microsoft.com/office/drawing/2016/11/main" r:id="rId5"/>
                    </a:ext>
                  </a:extLst>
                </a:blip>
              </a:buBlip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>
              <a:buBlip>
                <a:blip r:embed="rId4">
                  <a:extLst>
                    <a:ext uri="{837473B0-CC2E-450A-ABE3-18F120FF3D39}">
                      <a1611:picAttrSrcUrl xmlns:a1611="http://schemas.microsoft.com/office/drawing/2016/11/main" r:id="rId5"/>
                    </a:ext>
                  </a:extLst>
                </a:blip>
              </a:buBlip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>
              <a:buBlip>
                <a:blip r:embed="rId4">
                  <a:extLst>
                    <a:ext uri="{837473B0-CC2E-450A-ABE3-18F120FF3D39}">
                      <a1611:picAttrSrcUrl xmlns:a1611="http://schemas.microsoft.com/office/drawing/2016/11/main" r:id="rId5"/>
                    </a:ext>
                  </a:extLst>
                </a:blip>
              </a:buBlip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8197C03-EC57-4ED6-9894-4F2767D0AA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15089" y="2200189"/>
            <a:ext cx="1624744" cy="2457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5601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FBD85-C477-47CB-BB76-251292B6E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         2020 pooch pass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D432A7-F01E-480E-874D-00DC8B0398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Blip>
                <a:blip r:embed="rId2">
                  <a:extLst>
                    <a:ext uri="{837473B0-CC2E-450A-ABE3-18F120FF3D39}">
                      <a1611:picAttrSrcUrl xmlns:a1611="http://schemas.microsoft.com/office/drawing/2016/11/main" r:id="rId3"/>
                    </a:ext>
                  </a:extLst>
                </a:blip>
              </a:buBlip>
            </a:pPr>
            <a:r>
              <a:rPr lang="en-US" dirty="0"/>
              <a:t> Required to use the Dog Park</a:t>
            </a:r>
          </a:p>
          <a:p>
            <a:pPr>
              <a:buBlip>
                <a:blip r:embed="rId2">
                  <a:extLst>
                    <a:ext uri="{837473B0-CC2E-450A-ABE3-18F120FF3D39}">
                      <a1611:picAttrSrcUrl xmlns:a1611="http://schemas.microsoft.com/office/drawing/2016/11/main" r:id="rId3"/>
                    </a:ext>
                  </a:extLst>
                </a:blip>
              </a:buBlip>
            </a:pPr>
            <a:r>
              <a:rPr lang="en-US" dirty="0"/>
              <a:t> $5.00 for residents, $15 for Non-residents</a:t>
            </a:r>
          </a:p>
          <a:p>
            <a:pPr>
              <a:buBlip>
                <a:blip r:embed="rId2">
                  <a:extLst>
                    <a:ext uri="{837473B0-CC2E-450A-ABE3-18F120FF3D39}">
                      <a1611:picAttrSrcUrl xmlns:a1611="http://schemas.microsoft.com/office/drawing/2016/11/main" r:id="rId3"/>
                    </a:ext>
                  </a:extLst>
                </a:blip>
              </a:buBlip>
            </a:pPr>
            <a:r>
              <a:rPr lang="en-US" dirty="0"/>
              <a:t> Must be currently licensed &amp; rabies up to date</a:t>
            </a:r>
          </a:p>
          <a:p>
            <a:pPr>
              <a:buBlip>
                <a:blip r:embed="rId2">
                  <a:extLst>
                    <a:ext uri="{837473B0-CC2E-450A-ABE3-18F120FF3D39}">
                      <a1611:picAttrSrcUrl xmlns:a1611="http://schemas.microsoft.com/office/drawing/2016/11/main" r:id="rId3"/>
                    </a:ext>
                  </a:extLst>
                </a:blip>
              </a:buBlip>
            </a:pPr>
            <a:r>
              <a:rPr lang="en-US" dirty="0"/>
              <a:t> 3 Easy ways to license:  Online, By Mail or In Person at Town Clerk’s Office</a:t>
            </a:r>
          </a:p>
          <a:p>
            <a:pPr>
              <a:buBlip>
                <a:blip r:embed="rId2">
                  <a:extLst>
                    <a:ext uri="{837473B0-CC2E-450A-ABE3-18F120FF3D39}">
                      <a1611:picAttrSrcUrl xmlns:a1611="http://schemas.microsoft.com/office/drawing/2016/11/main" r:id="rId3"/>
                    </a:ext>
                  </a:extLst>
                </a:blip>
              </a:buBlip>
            </a:pPr>
            <a:r>
              <a:rPr lang="en-US" dirty="0"/>
              <a:t> Issued 485 Pooch Passes last Year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 descr="A picture containing cat&#10;&#10;Description automatically generated">
            <a:extLst>
              <a:ext uri="{FF2B5EF4-FFF2-40B4-BE49-F238E27FC236}">
                <a16:creationId xmlns:a16="http://schemas.microsoft.com/office/drawing/2014/main" id="{E9BC8E8D-9BA5-4579-AFBA-542A08F223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7473" y="311179"/>
            <a:ext cx="1780032" cy="259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2953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</TotalTime>
  <Words>543</Words>
  <Application>Microsoft Office PowerPoint</Application>
  <PresentationFormat>Widescreen</PresentationFormat>
  <Paragraphs>80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Tw Cen MT</vt:lpstr>
      <vt:lpstr>Wingdings</vt:lpstr>
      <vt:lpstr>Circuit</vt:lpstr>
      <vt:lpstr>2020 Elections </vt:lpstr>
      <vt:lpstr>          2020 ELECTIONS  </vt:lpstr>
      <vt:lpstr>PowerPoint Presentation</vt:lpstr>
      <vt:lpstr>Absentee voting VS early voting</vt:lpstr>
      <vt:lpstr>  APRIL 28, 2020 LOCAL ELECTION</vt:lpstr>
      <vt:lpstr>          VOTER REGISTRATION</vt:lpstr>
      <vt:lpstr>Annual census &amp; federal census</vt:lpstr>
      <vt:lpstr>           2020 dog licensing</vt:lpstr>
      <vt:lpstr>         2020 pooch pass</vt:lpstr>
      <vt:lpstr>Polling location change</vt:lpstr>
      <vt:lpstr>I DON’T MAKE THIS STUFF UP, IT’S THE LAW!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2020 ELECTIONS</dc:title>
  <dc:creator>Susan Duplin</dc:creator>
  <cp:lastModifiedBy>Susan Duplin</cp:lastModifiedBy>
  <cp:revision>21</cp:revision>
  <dcterms:created xsi:type="dcterms:W3CDTF">2020-02-04T18:43:57Z</dcterms:created>
  <dcterms:modified xsi:type="dcterms:W3CDTF">2020-02-06T14:20:19Z</dcterms:modified>
</cp:coreProperties>
</file>